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8.xml.rels" ContentType="application/vnd.openxmlformats-package.relationships+xml"/>
  <Override PartName="/ppt/notesSlides/_rels/notesSlide17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5.jpeg" ContentType="image/jpe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7102475" cy="102314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dt" idx="5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ftr" idx="6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sldNum" idx="7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A0F3C860-2BD5-461E-91E8-1921884CBBBE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993600" y="76680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09560" y="4859280"/>
            <a:ext cx="5682960" cy="460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sldNum" idx="8"/>
          </p:nvPr>
        </p:nvSpPr>
        <p:spPr>
          <a:xfrm>
            <a:off x="4022640" y="9718560"/>
            <a:ext cx="3077640" cy="510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0A001C0-CF66-4F0D-A8D8-9DEE144A2528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993600" y="766800"/>
            <a:ext cx="5114520" cy="383652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09560" y="4859280"/>
            <a:ext cx="5682960" cy="460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9"/>
          </p:nvPr>
        </p:nvSpPr>
        <p:spPr>
          <a:xfrm>
            <a:off x="4022640" y="9718560"/>
            <a:ext cx="3077640" cy="510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2D3679D-00F9-4716-AFF9-23DB97F9DF2A}" type="slidenum">
              <a:rPr b="0" lang="fr-F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36C76B-9B88-4B69-A4D9-F4421156AB3C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82F262-CF21-4D9A-8EA1-8339281DC93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F891A90-2490-422D-8E6D-2323D71C4A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DBE353-E568-4DD6-9F04-23B9AD229044}" type="slidenum">
              <a:t>&lt;#&gt;</a:t>
            </a:fld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323F86-4377-4FED-8433-A9ADE48B56C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CACE5FB-07AF-4D0C-8ECD-01C29F512485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0571A95-978D-484B-91C4-F21285BB4C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E7D4C6A-F539-4CEB-BAB0-2C718476FC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F288E77-1CC6-455A-A05A-070680557C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09C6BAC-A3AE-4064-9F05-930B6BCC42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08D12F-08E2-4358-9749-561B9BBE56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B4D21F0-508F-441C-9F86-E62E8E2556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3BD901E-7CCD-4FD6-97A1-E49EBE495F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841760D-92B8-4DD2-A44D-70D04CCFC52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5043BFD-F479-4704-9FA1-6493350316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5D4391A-2A18-4B74-8DB8-91EA1FD65B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68D333B7-4D12-4195-9350-F4476F7ED1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DEAF448-5FD8-4657-99CA-F277721D8887}" type="slidenum">
              <a:t>&lt;#&gt;</a:t>
            </a:fld>
          </a:p>
        </p:txBody>
      </p:sp>
      <p:sp>
        <p:nvSpPr>
          <p:cNvPr id="10" name="PlaceHolder 9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7EC109-4DFC-4E70-9907-2C1B256857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77A824-F3A1-4B54-9903-3B2A8D6E59E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46CFFD-F811-4482-824F-0AE21F137D4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AA7C05-0765-4EC6-A8D9-690E83C387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BD823F-F3C5-4662-B26F-84C7B65D63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2C71EE-071F-4ED0-865D-DCC956F305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17"/>
          <p:cNvSpPr/>
          <p:nvPr/>
        </p:nvSpPr>
        <p:spPr>
          <a:xfrm>
            <a:off x="-16920" y="0"/>
            <a:ext cx="9160560" cy="287640"/>
          </a:xfrm>
          <a:prstGeom prst="rect">
            <a:avLst/>
          </a:prstGeom>
          <a:solidFill>
            <a:srgbClr val="961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Rectangle 18"/>
          <p:cNvSpPr/>
          <p:nvPr/>
        </p:nvSpPr>
        <p:spPr>
          <a:xfrm rot="16200000">
            <a:off x="-952200" y="935640"/>
            <a:ext cx="2158560" cy="287640"/>
          </a:xfrm>
          <a:prstGeom prst="rect">
            <a:avLst/>
          </a:prstGeom>
          <a:solidFill>
            <a:srgbClr val="961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 23" descr=""/>
          <p:cNvPicPr/>
          <p:nvPr/>
        </p:nvPicPr>
        <p:blipFill>
          <a:blip r:embed="rId2"/>
          <a:stretch/>
        </p:blipFill>
        <p:spPr>
          <a:xfrm>
            <a:off x="7677360" y="5992560"/>
            <a:ext cx="1388520" cy="787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dt" idx="1"/>
          </p:nvPr>
        </p:nvSpPr>
        <p:spPr>
          <a:xfrm>
            <a:off x="490680" y="63997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lnSpc>
                <a:spcPct val="100000"/>
              </a:lnSpc>
              <a:buNone/>
              <a:defRPr b="0" lang="fr-FR" sz="1600" spc="-1" strike="noStrike">
                <a:solidFill>
                  <a:srgbClr val="404040"/>
                </a:solidFill>
                <a:latin typeface="Tahoma"/>
                <a:ea typeface="Tahom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solidFill>
                  <a:srgbClr val="404040"/>
                </a:solidFill>
                <a:latin typeface="Tahoma"/>
                <a:ea typeface="Tahoma"/>
              </a:rPr>
              <a:t> </a:t>
            </a:r>
            <a:endParaRPr b="0" lang="fr-FR" sz="1600" spc="-1" strike="noStrike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2707560" y="63997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lnSpc>
                <a:spcPct val="100000"/>
              </a:lnSpc>
              <a:buNone/>
              <a:defRPr b="0" lang="fr-FR" sz="1600" spc="-1" strike="noStrike">
                <a:solidFill>
                  <a:srgbClr val="404040"/>
                </a:solidFill>
                <a:latin typeface="Tahoma"/>
                <a:ea typeface="Tahoma"/>
              </a:defRPr>
            </a:lvl1pPr>
          </a:lstStyle>
          <a:p>
            <a:pPr>
              <a:lnSpc>
                <a:spcPct val="100000"/>
              </a:lnSpc>
              <a:buNone/>
            </a:pPr>
            <a:fld id="{A0402555-210F-472B-90E6-182C93B7D804}" type="slidenum">
              <a:rPr b="0" lang="fr-FR" sz="1600" spc="-1" strike="noStrike">
                <a:solidFill>
                  <a:srgbClr val="404040"/>
                </a:solidFill>
                <a:latin typeface="Tahoma"/>
                <a:ea typeface="Tahoma"/>
              </a:rPr>
              <a:t>7</a:t>
            </a:fld>
            <a:endParaRPr b="0" lang="fr-FR" sz="1600" spc="-1" strike="noStrike">
              <a:latin typeface="Times New Roman"/>
            </a:endParaRPr>
          </a:p>
        </p:txBody>
      </p:sp>
      <p:sp>
        <p:nvSpPr>
          <p:cNvPr id="5" name="ZoneTexte 4"/>
          <p:cNvSpPr/>
          <p:nvPr/>
        </p:nvSpPr>
        <p:spPr>
          <a:xfrm rot="16200000">
            <a:off x="-793800" y="1139760"/>
            <a:ext cx="18198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600" spc="-1" strike="noStrike">
                <a:solidFill>
                  <a:srgbClr val="ffffff"/>
                </a:solidFill>
                <a:latin typeface="Tahoma"/>
                <a:ea typeface="Tahoma"/>
              </a:rPr>
              <a:t>#</a:t>
            </a:r>
            <a:fld id="{472A9230-8385-4136-B256-2E6CD22FAB65}" type="slidenum">
              <a:rPr b="1" lang="fr-FR" sz="1600" spc="-1" strike="noStrike">
                <a:solidFill>
                  <a:srgbClr val="ffffff"/>
                </a:solidFill>
                <a:latin typeface="Tahoma"/>
                <a:ea typeface="Tahoma"/>
              </a:rPr>
              <a:t>&lt;numéro&gt;</a:t>
            </a:fld>
            <a:endParaRPr b="0" lang="fr-FR" sz="1600" spc="-1" strike="noStrike">
              <a:latin typeface="Arial"/>
            </a:endParaRPr>
          </a:p>
        </p:txBody>
      </p:sp>
      <p:sp>
        <p:nvSpPr>
          <p:cNvPr id="6" name="ZoneTexte 5"/>
          <p:cNvSpPr/>
          <p:nvPr/>
        </p:nvSpPr>
        <p:spPr>
          <a:xfrm rot="16200000">
            <a:off x="-806040" y="740160"/>
            <a:ext cx="181980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fr-FR" sz="1100" spc="-1" strike="noStrike">
                <a:solidFill>
                  <a:srgbClr val="ffffff"/>
                </a:solidFill>
                <a:latin typeface="Tahoma"/>
                <a:ea typeface="Tahoma"/>
              </a:rPr>
              <a:t>Le </a:t>
            </a:r>
            <a:fld id="{0295F676-3249-4EAC-85FF-E9397F542E27}" type="datetime3">
              <a:rPr b="1" lang="fr-FR" sz="1100" spc="-1" strike="noStrike">
                <a:solidFill>
                  <a:srgbClr val="ffffff"/>
                </a:solidFill>
                <a:latin typeface="Tahoma"/>
                <a:ea typeface="Tahoma"/>
              </a:rPr>
              <a:t>13 octobre 2023</a:t>
            </a:fld>
            <a:endParaRPr b="0" lang="fr-FR" sz="1100" spc="-1" strike="noStrike"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96172e"/>
                </a:solidFill>
                <a:latin typeface="Tahoma"/>
              </a:rPr>
              <a:t>Cliquez pour éditer le format du plan de texte</a:t>
            </a: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404040"/>
                </a:solidFill>
                <a:latin typeface="Tahoma"/>
              </a:rPr>
              <a:t>Second niveau de plan</a:t>
            </a:r>
            <a:endParaRPr b="0" lang="fr-FR" sz="2800" spc="-1" strike="noStrike">
              <a:solidFill>
                <a:srgbClr val="404040"/>
              </a:solidFill>
              <a:latin typeface="Tahoma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404040"/>
                </a:solidFill>
                <a:latin typeface="Tahoma"/>
              </a:rPr>
              <a:t>Troisième niveau de plan</a:t>
            </a:r>
            <a:endParaRPr b="0" lang="fr-FR" sz="2800" spc="-1" strike="noStrike">
              <a:solidFill>
                <a:srgbClr val="404040"/>
              </a:solidFill>
              <a:latin typeface="Tahoma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404040"/>
                </a:solidFill>
                <a:latin typeface="Tahoma"/>
              </a:rPr>
              <a:t>Quatrième niveau de plan</a:t>
            </a:r>
            <a:endParaRPr b="0" lang="fr-FR" sz="2800" spc="-1" strike="noStrike">
              <a:solidFill>
                <a:srgbClr val="404040"/>
              </a:solidFill>
              <a:latin typeface="Tahoma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</a:rPr>
              <a:t>Cinquième niveau de plan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</a:rPr>
              <a:t>Sixième niveau de plan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</a:rPr>
              <a:t>Septième niveau de plan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/>
          <p:cNvSpPr/>
          <p:nvPr/>
        </p:nvSpPr>
        <p:spPr>
          <a:xfrm>
            <a:off x="-16920" y="0"/>
            <a:ext cx="9160560" cy="287640"/>
          </a:xfrm>
          <a:prstGeom prst="rect">
            <a:avLst/>
          </a:prstGeom>
          <a:solidFill>
            <a:srgbClr val="961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Rectangle 18"/>
          <p:cNvSpPr/>
          <p:nvPr/>
        </p:nvSpPr>
        <p:spPr>
          <a:xfrm rot="16200000">
            <a:off x="-952200" y="935640"/>
            <a:ext cx="2158560" cy="287640"/>
          </a:xfrm>
          <a:prstGeom prst="rect">
            <a:avLst/>
          </a:prstGeom>
          <a:solidFill>
            <a:srgbClr val="961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Image 23" descr=""/>
          <p:cNvPicPr/>
          <p:nvPr/>
        </p:nvPicPr>
        <p:blipFill>
          <a:blip r:embed="rId2"/>
          <a:stretch/>
        </p:blipFill>
        <p:spPr>
          <a:xfrm>
            <a:off x="7677360" y="5992560"/>
            <a:ext cx="1388520" cy="787320"/>
          </a:xfrm>
          <a:prstGeom prst="rect">
            <a:avLst/>
          </a:prstGeom>
          <a:ln w="0">
            <a:noFill/>
          </a:ln>
        </p:spPr>
      </p:pic>
      <p:sp>
        <p:nvSpPr>
          <p:cNvPr id="48" name="ZoneTexte 5"/>
          <p:cNvSpPr/>
          <p:nvPr/>
        </p:nvSpPr>
        <p:spPr>
          <a:xfrm rot="16200000">
            <a:off x="-746640" y="1174680"/>
            <a:ext cx="17442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600" spc="-1" strike="noStrike">
                <a:solidFill>
                  <a:srgbClr val="ffffff"/>
                </a:solidFill>
                <a:latin typeface="Tahoma"/>
                <a:ea typeface="Tahoma"/>
              </a:rPr>
              <a:t>#</a:t>
            </a:r>
            <a:fld id="{36E945F3-BBC0-47E5-AB1B-E59BA9E1038A}" type="slidenum">
              <a:rPr b="1" lang="fr-FR" sz="1600" spc="-1" strike="noStrike">
                <a:solidFill>
                  <a:srgbClr val="ffffff"/>
                </a:solidFill>
                <a:latin typeface="Tahoma"/>
                <a:ea typeface="Tahoma"/>
              </a:rPr>
              <a:t>&lt;numéro&gt;</a:t>
            </a:fld>
            <a:endParaRPr b="0" lang="fr-FR" sz="1600" spc="-1" strike="noStrike">
              <a:latin typeface="Arial"/>
            </a:endParaRPr>
          </a:p>
        </p:txBody>
      </p:sp>
      <p:sp>
        <p:nvSpPr>
          <p:cNvPr id="49" name="Connecteur droit 7"/>
          <p:cNvSpPr/>
          <p:nvPr/>
        </p:nvSpPr>
        <p:spPr>
          <a:xfrm>
            <a:off x="0" y="6364080"/>
            <a:ext cx="444960" cy="360"/>
          </a:xfrm>
          <a:prstGeom prst="line">
            <a:avLst/>
          </a:prstGeom>
          <a:ln>
            <a:solidFill>
              <a:srgbClr val="000000">
                <a:lumMod val="65000"/>
                <a:lumOff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ZoneTexte 3"/>
          <p:cNvSpPr/>
          <p:nvPr/>
        </p:nvSpPr>
        <p:spPr>
          <a:xfrm>
            <a:off x="48600" y="6458040"/>
            <a:ext cx="76960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595959"/>
                </a:solidFill>
                <a:latin typeface="Tahoma"/>
                <a:ea typeface="Tahoma"/>
              </a:rPr>
              <a:t>C. Blanchet/       Conseil des formations-Départ. Math –Lyon 1-13 octobre 2023</a:t>
            </a:r>
            <a:r>
              <a:rPr b="0" lang="fr-FR" sz="1200" spc="-1" strike="noStrike">
                <a:solidFill>
                  <a:srgbClr val="595959"/>
                </a:solidFill>
                <a:latin typeface="Tahoma"/>
                <a:ea typeface="Tahoma"/>
              </a:rPr>
              <a:t>	</a:t>
            </a:r>
            <a:r>
              <a:rPr b="0" lang="fr-FR" sz="1200" spc="-1" strike="noStrike">
                <a:solidFill>
                  <a:srgbClr val="595959"/>
                </a:solidFill>
                <a:latin typeface="Tahoma"/>
                <a:ea typeface="Tahoma"/>
              </a:rPr>
              <a:t>       </a:t>
            </a:r>
            <a:r>
              <a:rPr b="0" lang="fr-FR" sz="1200" spc="-1" strike="noStrike">
                <a:solidFill>
                  <a:srgbClr val="595959"/>
                </a:solidFill>
                <a:latin typeface="Tahoma"/>
                <a:ea typeface="Tahoma"/>
              </a:rPr>
              <a:t>	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solidFill>
                  <a:srgbClr val="96172e"/>
                </a:solidFill>
                <a:latin typeface="Tahoma"/>
              </a:rPr>
              <a:t>Cliquez pour éditer le format du plan de texte</a:t>
            </a: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404040"/>
                </a:solidFill>
                <a:latin typeface="Tahoma"/>
              </a:rPr>
              <a:t>Second niveau de plan</a:t>
            </a:r>
            <a:endParaRPr b="0" lang="fr-FR" sz="2800" spc="-1" strike="noStrike">
              <a:solidFill>
                <a:srgbClr val="404040"/>
              </a:solidFill>
              <a:latin typeface="Tahoma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404040"/>
                </a:solidFill>
                <a:latin typeface="Tahoma"/>
              </a:rPr>
              <a:t>Troisième niveau de plan</a:t>
            </a:r>
            <a:endParaRPr b="0" lang="fr-FR" sz="2800" spc="-1" strike="noStrike">
              <a:solidFill>
                <a:srgbClr val="404040"/>
              </a:solidFill>
              <a:latin typeface="Tahoma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404040"/>
                </a:solidFill>
                <a:latin typeface="Tahoma"/>
              </a:rPr>
              <a:t>Quatrième niveau de plan</a:t>
            </a:r>
            <a:endParaRPr b="0" lang="fr-FR" sz="2800" spc="-1" strike="noStrike">
              <a:solidFill>
                <a:srgbClr val="404040"/>
              </a:solidFill>
              <a:latin typeface="Tahoma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</a:rPr>
              <a:t>Cinquième niveau de plan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</a:rPr>
              <a:t>Sixième niveau de plan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</a:rPr>
              <a:t>Septième niveau de plan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7"/>
          <p:cNvSpPr/>
          <p:nvPr/>
        </p:nvSpPr>
        <p:spPr>
          <a:xfrm>
            <a:off x="-16920" y="0"/>
            <a:ext cx="9160560" cy="287640"/>
          </a:xfrm>
          <a:prstGeom prst="rect">
            <a:avLst/>
          </a:prstGeom>
          <a:solidFill>
            <a:srgbClr val="961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Rectangle 18"/>
          <p:cNvSpPr/>
          <p:nvPr/>
        </p:nvSpPr>
        <p:spPr>
          <a:xfrm rot="16200000">
            <a:off x="-952200" y="935640"/>
            <a:ext cx="2158560" cy="287640"/>
          </a:xfrm>
          <a:prstGeom prst="rect">
            <a:avLst/>
          </a:prstGeom>
          <a:solidFill>
            <a:srgbClr val="961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Image 23" descr=""/>
          <p:cNvPicPr/>
          <p:nvPr/>
        </p:nvPicPr>
        <p:blipFill>
          <a:blip r:embed="rId2"/>
          <a:stretch/>
        </p:blipFill>
        <p:spPr>
          <a:xfrm>
            <a:off x="7677360" y="5992560"/>
            <a:ext cx="1388520" cy="78732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0680" y="48600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4800" spc="-1" strike="noStrike">
                <a:solidFill>
                  <a:srgbClr val="404040"/>
                </a:solidFill>
                <a:latin typeface="Tahoma"/>
                <a:ea typeface="Tahoma"/>
              </a:rPr>
              <a:t>MODIFIEZ LE STYLE DU </a:t>
            </a:r>
            <a:r>
              <a:rPr b="1" lang="fr-FR" sz="4800" spc="-1" strike="noStrike">
                <a:solidFill>
                  <a:srgbClr val="404040"/>
                </a:solidFill>
                <a:latin typeface="Tahoma"/>
                <a:ea typeface="Tahoma"/>
              </a:rPr>
              <a:t>TITRE</a:t>
            </a:r>
            <a:endParaRPr b="0" lang="fr-FR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dt" idx="3"/>
          </p:nvPr>
        </p:nvSpPr>
        <p:spPr>
          <a:xfrm>
            <a:off x="490680" y="63997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lnSpc>
                <a:spcPct val="100000"/>
              </a:lnSpc>
              <a:buNone/>
              <a:defRPr b="0" lang="fr-FR" sz="1600" spc="-1" strike="noStrike">
                <a:solidFill>
                  <a:srgbClr val="404040"/>
                </a:solidFill>
                <a:latin typeface="Tahoma"/>
                <a:ea typeface="Tahom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1600" spc="-1" strike="noStrike">
                <a:solidFill>
                  <a:srgbClr val="404040"/>
                </a:solidFill>
                <a:latin typeface="Tahoma"/>
                <a:ea typeface="Tahoma"/>
              </a:rPr>
              <a:t>&lt;date/heure&gt;</a:t>
            </a:r>
            <a:endParaRPr b="0" lang="fr-FR" sz="1600" spc="-1" strike="noStrike"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 idx="4"/>
          </p:nvPr>
        </p:nvSpPr>
        <p:spPr>
          <a:xfrm>
            <a:off x="2707560" y="63997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lnSpc>
                <a:spcPct val="100000"/>
              </a:lnSpc>
              <a:buNone/>
              <a:defRPr b="0" lang="fr-FR" sz="1600" spc="-1" strike="noStrike">
                <a:solidFill>
                  <a:srgbClr val="404040"/>
                </a:solidFill>
                <a:latin typeface="Tahoma"/>
                <a:ea typeface="Tahoma"/>
              </a:defRPr>
            </a:lvl1pPr>
          </a:lstStyle>
          <a:p>
            <a:pPr>
              <a:lnSpc>
                <a:spcPct val="100000"/>
              </a:lnSpc>
              <a:buNone/>
            </a:pPr>
            <a:fld id="{15393B67-AFFE-4516-9FD3-81065EEC982E}" type="slidenum">
              <a:rPr b="0" lang="fr-FR" sz="1600" spc="-1" strike="noStrike">
                <a:solidFill>
                  <a:srgbClr val="404040"/>
                </a:solidFill>
                <a:latin typeface="Tahoma"/>
                <a:ea typeface="Tahoma"/>
              </a:rPr>
              <a:t>&lt;numéro&gt;</a:t>
            </a:fld>
            <a:endParaRPr b="0" lang="fr-FR" sz="1600" spc="-1" strike="noStrike"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90680" y="1930320"/>
            <a:ext cx="7886520" cy="4292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96172e"/>
              </a:buClr>
              <a:buFont typeface="Wingdings" charset="2"/>
              <a:buChar char=""/>
            </a:pPr>
            <a:r>
              <a:rPr b="1" lang="fr-FR" sz="2800" spc="-1" strike="noStrike">
                <a:solidFill>
                  <a:srgbClr val="96172e"/>
                </a:solidFill>
                <a:latin typeface="Tahoma"/>
                <a:ea typeface="Tahoma"/>
              </a:rPr>
              <a:t>MODIFIER LES STYLES DU TEXTE DU MASQUE</a:t>
            </a:r>
            <a:endParaRPr b="1" lang="fr-FR" sz="2800" spc="-1" strike="noStrike">
              <a:solidFill>
                <a:srgbClr val="96172e"/>
              </a:solidFill>
              <a:latin typeface="Tahoma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Wingdings" charset="2"/>
              <a:buChar char=""/>
            </a:pPr>
            <a:r>
              <a:rPr b="1" lang="fr-FR" sz="2800" spc="-1" strike="noStrike">
                <a:solidFill>
                  <a:srgbClr val="404040"/>
                </a:solidFill>
                <a:latin typeface="Tahoma"/>
                <a:ea typeface="Tahoma"/>
              </a:rPr>
              <a:t>Deuxième niveau</a:t>
            </a:r>
            <a:endParaRPr b="0" lang="fr-FR" sz="2800" spc="-1" strike="noStrike">
              <a:solidFill>
                <a:srgbClr val="404040"/>
              </a:solidFill>
              <a:latin typeface="Tahoma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404040"/>
                </a:solidFill>
                <a:latin typeface="Tahoma"/>
                <a:ea typeface="Tahoma"/>
              </a:rPr>
              <a:t>Troisième niveau</a:t>
            </a:r>
            <a:endParaRPr b="0" lang="fr-FR" sz="2800" spc="-1" strike="noStrike">
              <a:solidFill>
                <a:srgbClr val="404040"/>
              </a:solidFill>
              <a:latin typeface="Tahoma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Wingdings" charset="2"/>
              <a:buChar char=""/>
            </a:pPr>
            <a:r>
              <a:rPr b="0" lang="fr-FR" sz="2400" spc="-1" strike="noStrike">
                <a:solidFill>
                  <a:srgbClr val="404040"/>
                </a:solidFill>
                <a:latin typeface="Tahoma"/>
                <a:ea typeface="Tahoma"/>
              </a:rPr>
              <a:t>Quatrième niveau</a:t>
            </a:r>
            <a:endParaRPr b="0" lang="fr-FR" sz="2400" spc="-1" strike="noStrike">
              <a:solidFill>
                <a:srgbClr val="404040"/>
              </a:solidFill>
              <a:latin typeface="Tahoma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Cinquième niveau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9" descr=""/>
          <p:cNvPicPr/>
          <p:nvPr/>
        </p:nvPicPr>
        <p:blipFill>
          <a:blip r:embed="rId1">
            <a:alphaModFix amt="50000"/>
          </a:blip>
          <a:srcRect l="16636" t="17587" r="9975" b="0"/>
          <a:stretch/>
        </p:blipFill>
        <p:spPr>
          <a:xfrm>
            <a:off x="-9000" y="0"/>
            <a:ext cx="9160560" cy="6857640"/>
          </a:xfrm>
          <a:prstGeom prst="rect">
            <a:avLst/>
          </a:prstGeom>
          <a:ln w="0">
            <a:noFill/>
          </a:ln>
        </p:spPr>
      </p:pic>
      <p:sp>
        <p:nvSpPr>
          <p:cNvPr id="139" name="Rectangle 42"/>
          <p:cNvSpPr/>
          <p:nvPr/>
        </p:nvSpPr>
        <p:spPr>
          <a:xfrm>
            <a:off x="-16920" y="0"/>
            <a:ext cx="9160560" cy="287640"/>
          </a:xfrm>
          <a:prstGeom prst="rect">
            <a:avLst/>
          </a:prstGeom>
          <a:solidFill>
            <a:srgbClr val="961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Rectangle 43"/>
          <p:cNvSpPr/>
          <p:nvPr/>
        </p:nvSpPr>
        <p:spPr>
          <a:xfrm rot="16200000">
            <a:off x="-994680" y="978480"/>
            <a:ext cx="2249640" cy="293400"/>
          </a:xfrm>
          <a:prstGeom prst="rect">
            <a:avLst/>
          </a:prstGeom>
          <a:solidFill>
            <a:srgbClr val="961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Rectangle 44"/>
          <p:cNvSpPr/>
          <p:nvPr/>
        </p:nvSpPr>
        <p:spPr>
          <a:xfrm>
            <a:off x="-16920" y="1914480"/>
            <a:ext cx="1100160" cy="177480"/>
          </a:xfrm>
          <a:prstGeom prst="rect">
            <a:avLst/>
          </a:prstGeom>
          <a:solidFill>
            <a:srgbClr val="397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ZoneTexte 3"/>
          <p:cNvSpPr/>
          <p:nvPr/>
        </p:nvSpPr>
        <p:spPr>
          <a:xfrm>
            <a:off x="166320" y="4844880"/>
            <a:ext cx="7781040" cy="158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4000" spc="-1" strike="noStrike">
                <a:solidFill>
                  <a:srgbClr val="96172e"/>
                </a:solidFill>
                <a:latin typeface="Tahoma"/>
                <a:ea typeface="Tahoma"/>
              </a:rPr>
              <a:t>L’évaluation des compétences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4000" spc="-1" strike="noStrike">
                <a:solidFill>
                  <a:srgbClr val="96172e"/>
                </a:solidFill>
                <a:latin typeface="Tahoma"/>
                <a:ea typeface="Tahoma"/>
              </a:rPr>
              <a:t>À l’Ecole Centrale de Lyon</a:t>
            </a:r>
            <a:endParaRPr b="0" lang="fr-FR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C. Blanchet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3" name="ZoneTexte 6"/>
          <p:cNvSpPr/>
          <p:nvPr/>
        </p:nvSpPr>
        <p:spPr>
          <a:xfrm>
            <a:off x="2070720" y="274320"/>
            <a:ext cx="7072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Tahoma"/>
                <a:ea typeface="Tahoma"/>
              </a:rPr>
              <a:t>Conseil des formations, Départ. de math, Lyon 1, 13 Oct. 2023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Espace réservé du texte 2"/>
          <p:cNvSpPr/>
          <p:nvPr/>
        </p:nvSpPr>
        <p:spPr>
          <a:xfrm>
            <a:off x="384120" y="351720"/>
            <a:ext cx="8598960" cy="53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96172e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96172e"/>
                </a:solidFill>
                <a:latin typeface="Tahoma"/>
                <a:ea typeface="Tahoma"/>
              </a:rPr>
              <a:t>Evaluation d’une composante :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13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De nombreuses situations propices existent dans les parcours de formation à l’Ecole. Pour chacune d’elles, le pôle d’ingénierie pédagogique a accompagné les enseignants concernés pour </a:t>
            </a:r>
            <a:r>
              <a:rPr b="0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contextualiser et formaliser les niveaux attendus 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au regard des parcours de développement du référentiel.</a:t>
            </a:r>
            <a:endParaRPr b="0" lang="fr-FR" sz="1800" spc="-1" strike="noStrike">
              <a:latin typeface="Arial"/>
            </a:endParaRPr>
          </a:p>
        </p:txBody>
      </p:sp>
      <p:graphicFrame>
        <p:nvGraphicFramePr>
          <p:cNvPr id="185" name="Tableau 21"/>
          <p:cNvGraphicFramePr/>
          <p:nvPr/>
        </p:nvGraphicFramePr>
        <p:xfrm>
          <a:off x="111960" y="3098520"/>
          <a:ext cx="8907840" cy="2426040"/>
        </p:xfrm>
        <a:graphic>
          <a:graphicData uri="http://schemas.openxmlformats.org/drawingml/2006/table">
            <a:tbl>
              <a:tblPr/>
              <a:tblGrid>
                <a:gridCol w="1796760"/>
                <a:gridCol w="1522080"/>
                <a:gridCol w="1522080"/>
                <a:gridCol w="1522080"/>
                <a:gridCol w="1677960"/>
                <a:gridCol w="866880"/>
              </a:tblGrid>
              <a:tr h="8517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800" spc="-1" strike="noStrike">
                          <a:solidFill>
                            <a:srgbClr val="595959"/>
                          </a:solidFill>
                          <a:latin typeface="Tahoma"/>
                          <a:ea typeface="Tahoma"/>
                        </a:rPr>
                        <a:t>Composantes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800" spc="-1" strike="noStrike">
                          <a:solidFill>
                            <a:srgbClr val="595959"/>
                          </a:solidFill>
                          <a:latin typeface="Tahoma"/>
                          <a:ea typeface="Tahoma"/>
                        </a:rPr>
                        <a:t>observables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noFill/>
                    </a:lnB>
                    <a:noFill/>
                  </a:tcPr>
                </a:tc>
                <a:tc gridSpan="3"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8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Niveaux d'efficacité</a:t>
                      </a:r>
                      <a:endParaRPr b="0" lang="fr-FR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de l’action observée dans cette situation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800" spc="-1" strike="noStrike">
                          <a:solidFill>
                            <a:srgbClr val="595959"/>
                          </a:solidFill>
                          <a:latin typeface="Tahoma"/>
                          <a:ea typeface="Tahoma"/>
                        </a:rPr>
                        <a:t>Évaluation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763560">
                <a:tc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noFill/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-</a:t>
                      </a:r>
                      <a:r>
                        <a:rPr b="1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A</a:t>
                      </a: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-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remarquable 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si …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noFill/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-</a:t>
                      </a:r>
                      <a:r>
                        <a:rPr b="1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C</a:t>
                      </a: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-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acquis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si …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noFill/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-</a:t>
                      </a:r>
                      <a:r>
                        <a:rPr b="1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F</a:t>
                      </a: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-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à travailler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si …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noFill/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595959"/>
                          </a:solidFill>
                          <a:latin typeface="Tahoma"/>
                          <a:ea typeface="Tahoma"/>
                        </a:rPr>
                        <a:t>Observations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595959"/>
                          </a:solidFill>
                          <a:latin typeface="Tahoma"/>
                          <a:ea typeface="Tahoma"/>
                        </a:rPr>
                        <a:t>Remarques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noFill/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595959"/>
                          </a:solidFill>
                          <a:latin typeface="Tahoma"/>
                          <a:ea typeface="Tahoma"/>
                        </a:rPr>
                        <a:t>Note 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fr-FR" sz="1600" spc="-1" strike="noStrike">
                          <a:solidFill>
                            <a:srgbClr val="595959"/>
                          </a:solidFill>
                          <a:latin typeface="Tahoma"/>
                          <a:ea typeface="Tahoma"/>
                        </a:rPr>
                        <a:t>-A-C-F-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noFill/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10720">
                <a:tc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 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 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96172e"/>
                          </a:solidFill>
                          <a:latin typeface="Tahoma"/>
                          <a:ea typeface="Tahoma"/>
                        </a:rPr>
                        <a:t> 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595959"/>
                          </a:solidFill>
                          <a:latin typeface="Tahoma"/>
                          <a:ea typeface="Tahoma"/>
                        </a:rPr>
                        <a:t> 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595959"/>
                          </a:solidFill>
                          <a:latin typeface="Tahoma"/>
                          <a:ea typeface="Tahoma"/>
                        </a:rPr>
                        <a:t> 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3960" marR="3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6" name="ZoneTexte 23"/>
          <p:cNvSpPr/>
          <p:nvPr/>
        </p:nvSpPr>
        <p:spPr>
          <a:xfrm>
            <a:off x="6793560" y="-36000"/>
            <a:ext cx="23054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1– 2</a:t>
            </a:r>
            <a:r>
              <a:rPr b="1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.[Evaluation]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3 – 4</a:t>
            </a:r>
            <a:endParaRPr b="0" lang="fr-FR" sz="1400" spc="-1" strike="noStrike">
              <a:latin typeface="Arial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space réservé du contenu 2"/>
          <p:cNvSpPr/>
          <p:nvPr/>
        </p:nvSpPr>
        <p:spPr>
          <a:xfrm>
            <a:off x="487800" y="398880"/>
            <a:ext cx="8511120" cy="577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Pour dissocier les évaluations des </a:t>
            </a:r>
            <a:r>
              <a:rPr b="0" lang="fr-FR" sz="2000" spc="-1" strike="noStrike">
                <a:solidFill>
                  <a:srgbClr val="0000ff"/>
                </a:solidFill>
                <a:latin typeface="Tahoma"/>
                <a:ea typeface="Tahoma"/>
              </a:rPr>
              <a:t>ressources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« disciplinaires » et des </a:t>
            </a:r>
            <a:r>
              <a:rPr b="0" lang="fr-FR" sz="2000" spc="-1" strike="noStrike">
                <a:solidFill>
                  <a:srgbClr val="008000"/>
                </a:solidFill>
                <a:latin typeface="Tahoma"/>
                <a:ea typeface="Tahoma"/>
              </a:rPr>
              <a:t>compétences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« transversales », nous mettons en place </a:t>
            </a:r>
            <a:r>
              <a:rPr b="1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2 modes d’évaluation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complémentaires :</a:t>
            </a:r>
            <a:endParaRPr b="0" lang="fr-FR" sz="2000" spc="-1" strike="noStrike">
              <a:latin typeface="Arial"/>
            </a:endParaRPr>
          </a:p>
          <a:p>
            <a:pPr marL="898560" indent="-228600">
              <a:lnSpc>
                <a:spcPct val="150000"/>
              </a:lnSpc>
              <a:spcBef>
                <a:spcPts val="1001"/>
              </a:spcBef>
              <a:buClr>
                <a:srgbClr val="595959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Les </a:t>
            </a:r>
            <a:r>
              <a:rPr b="0" lang="fr-FR" sz="2000" spc="-1" strike="noStrike">
                <a:solidFill>
                  <a:srgbClr val="0000ff"/>
                </a:solidFill>
                <a:latin typeface="Tahoma"/>
                <a:ea typeface="Tahoma"/>
              </a:rPr>
              <a:t>ressources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sont toujours évaluées avec des </a:t>
            </a:r>
            <a:r>
              <a:rPr b="0" lang="fr-FR" sz="2000" spc="-1" strike="noStrike">
                <a:solidFill>
                  <a:srgbClr val="0000ff"/>
                </a:solidFill>
                <a:latin typeface="Tahoma"/>
                <a:ea typeface="Tahoma"/>
              </a:rPr>
              <a:t>notes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</a:t>
            </a:r>
            <a:r>
              <a:rPr b="0" lang="fr-FR" sz="2000" spc="-1" strike="noStrike">
                <a:solidFill>
                  <a:srgbClr val="0000ff"/>
                </a:solidFill>
                <a:latin typeface="Tahoma"/>
                <a:ea typeface="Tahoma"/>
              </a:rPr>
              <a:t>/20 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pour chaque UE</a:t>
            </a:r>
            <a:r>
              <a:rPr b="0" lang="fr-FR" sz="2000" spc="-1" strike="noStrike" baseline="30000">
                <a:solidFill>
                  <a:srgbClr val="595959"/>
                </a:solidFill>
                <a:latin typeface="Tahoma"/>
                <a:ea typeface="Tahoma"/>
              </a:rPr>
              <a:t>*</a:t>
            </a:r>
            <a:endParaRPr b="0" lang="fr-FR" sz="2000" spc="-1" strike="noStrike">
              <a:latin typeface="Arial"/>
            </a:endParaRPr>
          </a:p>
          <a:p>
            <a:pPr marL="898560" indent="-228600">
              <a:lnSpc>
                <a:spcPct val="150000"/>
              </a:lnSpc>
              <a:spcBef>
                <a:spcPts val="1001"/>
              </a:spcBef>
              <a:buClr>
                <a:srgbClr val="595959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Les </a:t>
            </a:r>
            <a:r>
              <a:rPr b="0" lang="fr-FR" sz="2000" spc="-1" strike="noStrike">
                <a:solidFill>
                  <a:srgbClr val="008000"/>
                </a:solidFill>
                <a:latin typeface="Tahoma"/>
                <a:ea typeface="Tahoma"/>
              </a:rPr>
              <a:t>compétences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sont évaluées avec une </a:t>
            </a:r>
            <a:r>
              <a:rPr b="0" lang="fr-FR" sz="2000" spc="-1" strike="noStrike">
                <a:solidFill>
                  <a:srgbClr val="008000"/>
                </a:solidFill>
                <a:latin typeface="Tahoma"/>
                <a:ea typeface="Tahoma"/>
              </a:rPr>
              <a:t>note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</a:t>
            </a:r>
            <a:r>
              <a:rPr b="0" lang="fr-FR" sz="2000" spc="-1" strike="noStrike">
                <a:solidFill>
                  <a:srgbClr val="008000"/>
                </a:solidFill>
                <a:latin typeface="Tahoma"/>
                <a:ea typeface="Tahoma"/>
              </a:rPr>
              <a:t>A, C ou F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05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Une même compétence pouvant être observée dans plusieurs situations différentes, et donc dans différentes UE, </a:t>
            </a:r>
            <a:r>
              <a:rPr b="0" lang="fr-FR" sz="2000" spc="-1" strike="noStrike">
                <a:solidFill>
                  <a:srgbClr val="008000"/>
                </a:solidFill>
                <a:latin typeface="Tahoma"/>
                <a:ea typeface="Tahoma"/>
              </a:rPr>
              <a:t>les notes A-C-F seront regroupées sur un site dédié à l’évaluation des compétences.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fr-FR" sz="1800" spc="-1" strike="noStrike" baseline="30000">
                <a:solidFill>
                  <a:srgbClr val="595959"/>
                </a:solidFill>
                <a:latin typeface="Tahoma"/>
                <a:ea typeface="Tahoma"/>
              </a:rPr>
              <a:t>*</a:t>
            </a:r>
            <a:r>
              <a:rPr b="0" i="1" lang="fr-FR" sz="1600" spc="-1" strike="noStrike">
                <a:solidFill>
                  <a:srgbClr val="595959"/>
                </a:solidFill>
                <a:latin typeface="Tahoma"/>
                <a:ea typeface="Tahoma"/>
              </a:rPr>
              <a:t> </a:t>
            </a:r>
            <a:r>
              <a:rPr b="0" i="1" lang="fr-FR" sz="1400" spc="-1" strike="noStrike">
                <a:solidFill>
                  <a:srgbClr val="595959"/>
                </a:solidFill>
                <a:latin typeface="Tahoma"/>
                <a:ea typeface="Tahoma"/>
              </a:rPr>
              <a:t>Une note d’UE peut inclure également des critères transversaux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88" name="ZoneTexte 7"/>
          <p:cNvSpPr/>
          <p:nvPr/>
        </p:nvSpPr>
        <p:spPr>
          <a:xfrm>
            <a:off x="6830280" y="-37080"/>
            <a:ext cx="23054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1– 2</a:t>
            </a:r>
            <a:r>
              <a:rPr b="1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.[Evaluation]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3 – 4</a:t>
            </a:r>
            <a:endParaRPr b="0" lang="fr-FR" sz="1400" spc="-1" strike="noStrike">
              <a:latin typeface="Arial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ZoneTexte 2"/>
          <p:cNvSpPr/>
          <p:nvPr/>
        </p:nvSpPr>
        <p:spPr>
          <a:xfrm>
            <a:off x="6855480" y="-12240"/>
            <a:ext cx="23054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1– 2</a:t>
            </a:r>
            <a:r>
              <a:rPr b="1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.[Evaluation]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3 – 4</a:t>
            </a:r>
            <a:endParaRPr b="0" lang="fr-FR" sz="1400" spc="-1" strike="noStrike">
              <a:latin typeface="Arial"/>
            </a:endParaRPr>
          </a:p>
        </p:txBody>
      </p:sp>
      <p:graphicFrame>
        <p:nvGraphicFramePr>
          <p:cNvPr id="190" name="Tableau 4"/>
          <p:cNvGraphicFramePr/>
          <p:nvPr/>
        </p:nvGraphicFramePr>
        <p:xfrm>
          <a:off x="599040" y="1276920"/>
          <a:ext cx="7817040" cy="4033440"/>
        </p:xfrm>
        <a:graphic>
          <a:graphicData uri="http://schemas.openxmlformats.org/drawingml/2006/table">
            <a:tbl>
              <a:tblPr/>
              <a:tblGrid>
                <a:gridCol w="318960"/>
                <a:gridCol w="1056960"/>
                <a:gridCol w="1650600"/>
                <a:gridCol w="1650600"/>
                <a:gridCol w="1693800"/>
                <a:gridCol w="927720"/>
                <a:gridCol w="518400"/>
              </a:tblGrid>
              <a:tr h="190800">
                <a:tc gridSpan="7"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GRILLE D'EVALUATION DES COMPOSANTES OBSERVABLES DE COMPETENCES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ctr" marL="7920" marR="7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72880"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1360">
                <a:tc gridSpan="2">
                  <a:txBody>
                    <a:bodyPr lIns="7200" rIns="7200" tIns="72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Nom de la situation :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5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S5 – Probabilités et Statistiques : TD3 Méthode de Monte-Carlo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67040"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920" marR="792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5080">
                <a:tc gridSpan="2"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Composante observable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Niveaux d'efficacité </a:t>
                      </a:r>
                      <a:r>
                        <a:rPr b="0" i="1" lang="fr-FR" sz="12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de l'action observée dans cette situation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Evaluation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5120"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Réf.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Titre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A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remarquable si …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acquis si …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F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à travailler si …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Observations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Note :</a:t>
                      </a:r>
                      <a:br>
                        <a:rPr sz="1000"/>
                      </a:b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A - C - F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69200"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C2N1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Représenter et modéliser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Modélise les interactions entre les variables aléatoires en donnant l'équation de la quantité d'intérêt pour l'exercice 3 question 1 et 4 question 2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Modélise les interactions entre les variables aléatoires en donnant l'équation de la quantité d'intérêt pour l'exercice 3 question 1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Ne trouve pas les relations entre les variables aléatoires et la quantitié d'intérêt.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lors du TD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40840"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C2N2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Résoudre et arbitrer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Lisibilité/propreté/adaptabilité du code qui résoud le problème  par la méthode de Monté Carlo.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un code Matlab qui résoud le problème  par la méthode de Monté Carlo.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un code Matlab qui ne met pas en œuvre la méthode de Monté Carlo ou qui ne s'exécute pas.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lors du TD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ctr" marL="7920" marR="792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 tIns="792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ctr" marL="7920" marR="792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Tableau 3"/>
          <p:cNvGraphicFramePr/>
          <p:nvPr/>
        </p:nvGraphicFramePr>
        <p:xfrm>
          <a:off x="451080" y="1403280"/>
          <a:ext cx="7886520" cy="3495960"/>
        </p:xfrm>
        <a:graphic>
          <a:graphicData uri="http://schemas.openxmlformats.org/drawingml/2006/table">
            <a:tbl>
              <a:tblPr/>
              <a:tblGrid>
                <a:gridCol w="358200"/>
                <a:gridCol w="1025640"/>
                <a:gridCol w="1603080"/>
                <a:gridCol w="1603080"/>
                <a:gridCol w="1603080"/>
                <a:gridCol w="1145160"/>
                <a:gridCol w="548280"/>
              </a:tblGrid>
              <a:tr h="808200">
                <a:tc gridSpan="7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GRILLE D'EVALUATION DES COMPOSANTES OBSERVABLES DE COMPETENCES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18440"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7480">
                <a:tc gridSpan="2">
                  <a:txBody>
                    <a:bodyPr lIns="7200" rIns="7200" tIns="72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Nom de la situation :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5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S5 Analyse Numérique 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18440"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6600">
                <a:tc gridSpan="2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Composante observable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Niveaux d'efficacité </a:t>
                      </a: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de l'action observée dans cette situation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Evaluation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76120"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Réf.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Titre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A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remarquable si …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acquis si …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F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à travailler si …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Observations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Note :</a:t>
                      </a:r>
                      <a:br>
                        <a:rPr sz="900"/>
                      </a:b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A - C - F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81800"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C2N2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Résoudre et Arbitrer</a:t>
                      </a:r>
                      <a:br>
                        <a:rPr sz="900"/>
                      </a:b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Précise les limites de la méthode employée puis propose éventuellement une méthode alternative.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Identifie et adapte une méthode vue précédemment dans un contexte nouveau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Ne parvient pas à adapter les méthodes vues au préalable au problème posé.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Argumente en mélangeant les hypothèses et les conclusions (la cause et la conséquence).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Pendant le TD (Groupe)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64000"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C4N2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Générer de la</a:t>
                      </a:r>
                      <a:br>
                        <a:rPr sz="900"/>
                      </a:b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performance individuelle et collective</a:t>
                      </a:r>
                      <a:br>
                        <a:rPr sz="900"/>
                      </a:b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Co-construit une solution en s'appuyant sur les idées de chacun.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Met en œuvre des échanges, favorise l'expression de chacun.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Justifie les résultats en formulant une synthèse.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Ne réalise pas un travail de groupe.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Pendant le TD (Groupe/individuel)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2"/>
          <p:cNvSpPr/>
          <p:nvPr/>
        </p:nvSpPr>
        <p:spPr>
          <a:xfrm>
            <a:off x="6201000" y="0"/>
            <a:ext cx="29426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1– 2</a:t>
            </a:r>
            <a:r>
              <a:rPr b="1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.[Evaluation]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3 – 4</a:t>
            </a:r>
            <a:endParaRPr b="0" lang="fr-FR" sz="1400" spc="-1" strike="noStrike">
              <a:latin typeface="Arial"/>
            </a:endParaRPr>
          </a:p>
        </p:txBody>
      </p:sp>
      <p:graphicFrame>
        <p:nvGraphicFramePr>
          <p:cNvPr id="193" name="Tableau 3"/>
          <p:cNvGraphicFramePr/>
          <p:nvPr/>
        </p:nvGraphicFramePr>
        <p:xfrm>
          <a:off x="466920" y="1413360"/>
          <a:ext cx="7886520" cy="3450240"/>
        </p:xfrm>
        <a:graphic>
          <a:graphicData uri="http://schemas.openxmlformats.org/drawingml/2006/table">
            <a:tbl>
              <a:tblPr/>
              <a:tblGrid>
                <a:gridCol w="358200"/>
                <a:gridCol w="1025640"/>
                <a:gridCol w="1603080"/>
                <a:gridCol w="1603080"/>
                <a:gridCol w="1603080"/>
                <a:gridCol w="1145160"/>
                <a:gridCol w="548280"/>
              </a:tblGrid>
              <a:tr h="186480">
                <a:tc gridSpan="7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GRILLE D'EVALUATION DES COMPOSANTES OBSERVABLES DE COMPETENCES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38600"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6360">
                <a:tc gridSpan="2">
                  <a:txBody>
                    <a:bodyPr lIns="7200" rIns="7200" tIns="72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Nom de la situation :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5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S9 - MOD - Processus Stochastiques : modèles et méthodes numériques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38600"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2360">
                <a:tc gridSpan="2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Composante observable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Niveaux d'efficacité </a:t>
                      </a: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de l'action observée dans cette situation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Evaluation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1120"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Réf.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Titre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A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remarquable si …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acquis si …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F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à travailler si …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Observations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Note :</a:t>
                      </a:r>
                      <a:br>
                        <a:rPr sz="900"/>
                      </a:b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A - C - F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04840"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C3C3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Clôturer et Capitaliser</a:t>
                      </a:r>
                      <a:br>
                        <a:rPr sz="900"/>
                      </a:b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par retour d'expérience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Justifie son raisonnement à l'aide d'un argumentaire ordonné,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Précise </a:t>
                      </a:r>
                      <a:r>
                        <a:rPr b="0" lang="fr-FR" sz="900" spc="-1" strike="noStrike" u="sng">
                          <a:solidFill>
                            <a:srgbClr val="000000"/>
                          </a:solidFill>
                          <a:uFillTx/>
                          <a:latin typeface="Garamond"/>
                        </a:rPr>
                        <a:t>au strict minimum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, à chaque étape du raisonnement, l'argument utilisé.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Justifie son raisonnement à l'aide d'un argumentaire ordonné,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Précise à chaque étape du raisonnement, l'argument utilisé.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une justification de son raisonnement qui manque de clarté et de rigueur,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Argumente en mélangeant les hypothèses et les conclusions (la cause et la conséquence).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Lors de la correction de l'examen final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53000"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C2C2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Résoudre et arbitrer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des simulations qui illustrent les résultats théoriques obtenus,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Justifie </a:t>
                      </a:r>
                      <a:r>
                        <a:rPr b="0" lang="fr-FR" sz="900" spc="-1" strike="noStrike" u="sng">
                          <a:solidFill>
                            <a:srgbClr val="000000"/>
                          </a:solidFill>
                          <a:uFillTx/>
                          <a:latin typeface="Garamond"/>
                        </a:rPr>
                        <a:t>et interprète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les résultats en formulant une synthèse.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des simulations qui illustrent les résultats théoriques obtenus,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Justifie les résultats en formulant une synthèse.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des simulations incohérentes avec le contexte.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A la lecture du CR du BE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Tableau 1"/>
          <p:cNvGraphicFramePr/>
          <p:nvPr/>
        </p:nvGraphicFramePr>
        <p:xfrm>
          <a:off x="482760" y="1357920"/>
          <a:ext cx="7886520" cy="3733920"/>
        </p:xfrm>
        <a:graphic>
          <a:graphicData uri="http://schemas.openxmlformats.org/drawingml/2006/table">
            <a:tbl>
              <a:tblPr/>
              <a:tblGrid>
                <a:gridCol w="358200"/>
                <a:gridCol w="1025640"/>
                <a:gridCol w="1603080"/>
                <a:gridCol w="1603080"/>
                <a:gridCol w="1603080"/>
                <a:gridCol w="1145160"/>
                <a:gridCol w="548280"/>
              </a:tblGrid>
              <a:tr h="186480">
                <a:tc gridSpan="7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GRILLE D'EVALUATION DES COMPOSANTES OBSERVABLES DE COMPETENCES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38600"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6360">
                <a:tc gridSpan="2">
                  <a:txBody>
                    <a:bodyPr lIns="7200" rIns="7200" tIns="720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Nom de la situation :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5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S9 - MOD - Statistique appliquée aux sciences de l'ingénieur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38600"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ctr" marL="7200" marR="7200">
                    <a:lnL>
                      <a:noFill/>
                    </a:lnL>
                    <a:lnR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2000">
                <a:tc gridSpan="2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Composante observable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Niveaux d'efficacité </a:t>
                      </a: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de l'action observée dans cette situation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Evaluation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1120"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Réf.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Titre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A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remarquable si …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acquis si …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F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 - à travailler si …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Observations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Note :</a:t>
                      </a:r>
                      <a:br>
                        <a:rPr sz="900"/>
                      </a:b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A - C - F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>
                      <a:noFill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94840"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C3C3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Clôturer et Capitaliser</a:t>
                      </a:r>
                      <a:br>
                        <a:rPr sz="900"/>
                      </a:b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par retour d'expérience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S'appuie sur une démarche ordonnée et pertinente d'analyse du modèle,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des graphiques adaptés pour la validation et la prédiction du modèle,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un modèle alternatif plus pertinent.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S'appuie sur une démarche ordonnée et pertinente d'analyse du modèle,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des graphiques adaptés pour la validation et la prédiction du modèle.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Met en œuvre une démarche insuffisamment rigoureuse,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des graphiques qui manquent de pertinence et/ou insuffisamment commentés pour valider le modèle.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BE Régression linéaire : lecture du CR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95920"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C1C1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Faire émerger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une analyse de sensibilité qui s'appuie sur une identification exhaustive des paramètres,</a:t>
                      </a:r>
                      <a:br>
                        <a:rPr sz="900"/>
                      </a:b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une analyse critique des résultats.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une analyse de sensibilité qui s'appuie sur une identification exhaustive des paramètres.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Propose une analyse de sensibilité partielle et/ou qui ne s'appuie pas suffisamment sur une identification complète des paramètres.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Pendant le BE Plan d'expérience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200" rIns="7200" tIns="720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fr-FR" sz="1100" spc="-1" strike="noStrike">
                          <a:solidFill>
                            <a:srgbClr val="000000"/>
                          </a:solidFill>
                          <a:latin typeface="Garamond"/>
                        </a:rPr>
                        <a:t> 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anchor="ctr" marL="7200" marR="72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5" name="Rectangle 2"/>
          <p:cNvSpPr/>
          <p:nvPr/>
        </p:nvSpPr>
        <p:spPr>
          <a:xfrm>
            <a:off x="6842160" y="0"/>
            <a:ext cx="2301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1– 2</a:t>
            </a:r>
            <a:r>
              <a:rPr b="1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.[Evaluation]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3 – 4</a:t>
            </a:r>
            <a:endParaRPr b="0" lang="fr-FR" sz="1400" spc="-1" strike="noStrike">
              <a:latin typeface="Arial"/>
            </a:endParaRPr>
          </a:p>
        </p:txBody>
      </p:sp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ZoneTexte 7"/>
          <p:cNvSpPr/>
          <p:nvPr/>
        </p:nvSpPr>
        <p:spPr>
          <a:xfrm>
            <a:off x="5824440" y="-36000"/>
            <a:ext cx="3314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1– 2 – 3.</a:t>
            </a:r>
            <a:r>
              <a:rPr b="1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[Calendrier et support]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 – 4</a:t>
            </a:r>
            <a:r>
              <a:rPr b="1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 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97" name="Espace réservé du texte 2"/>
          <p:cNvSpPr/>
          <p:nvPr/>
        </p:nvSpPr>
        <p:spPr>
          <a:xfrm>
            <a:off x="417600" y="834840"/>
            <a:ext cx="8598960" cy="46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96172e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Calendrier :</a:t>
            </a:r>
            <a:endParaRPr b="0" lang="fr-FR" sz="2000" spc="-1" strike="noStrike">
              <a:latin typeface="Arial"/>
            </a:endParaRPr>
          </a:p>
          <a:p>
            <a:pPr lvl="1" marL="703440" indent="-343080">
              <a:lnSpc>
                <a:spcPct val="120000"/>
              </a:lnSpc>
              <a:spcBef>
                <a:spcPts val="499"/>
              </a:spcBef>
              <a:spcAft>
                <a:spcPts val="601"/>
              </a:spcAft>
              <a:buClr>
                <a:srgbClr val="404040"/>
              </a:buClr>
              <a:buSzPct val="60000"/>
              <a:buFont typeface="Wingdings" charset="2"/>
              <a:buChar char=""/>
              <a:tabLst>
                <a:tab algn="l" pos="2239920"/>
              </a:tabLst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2021-2022 : </a:t>
            </a: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dernière expérimentation (100% de la 1A)</a:t>
            </a:r>
            <a:endParaRPr b="0" lang="fr-FR" sz="2000" spc="-1" strike="noStrike">
              <a:latin typeface="Arial"/>
            </a:endParaRPr>
          </a:p>
          <a:p>
            <a:pPr marL="2239920">
              <a:lnSpc>
                <a:spcPct val="120000"/>
              </a:lnSpc>
              <a:spcBef>
                <a:spcPts val="4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Tahoma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Tahoma"/>
                <a:ea typeface="Tahoma"/>
              </a:rPr>
              <a:t> </a:t>
            </a:r>
            <a:r>
              <a:rPr b="0" lang="fr-FR" sz="2000" spc="-1" strike="noStrike">
                <a:solidFill>
                  <a:srgbClr val="000000"/>
                </a:solidFill>
                <a:latin typeface="Tahoma"/>
                <a:ea typeface="Tahoma"/>
              </a:rPr>
              <a:t>+ Analyse {appro ; S8} et validation du site dédié pour les élèves</a:t>
            </a:r>
            <a:endParaRPr b="0" lang="fr-FR" sz="2000" spc="-1" strike="noStrike">
              <a:latin typeface="Arial"/>
            </a:endParaRPr>
          </a:p>
          <a:p>
            <a:pPr lvl="1" marL="703440" indent="-343080">
              <a:lnSpc>
                <a:spcPct val="110000"/>
              </a:lnSpc>
              <a:spcBef>
                <a:spcPts val="499"/>
              </a:spcBef>
              <a:spcAft>
                <a:spcPts val="601"/>
              </a:spcAft>
              <a:buClr>
                <a:srgbClr val="404040"/>
              </a:buClr>
              <a:buSzPct val="60000"/>
              <a:buFont typeface="Wingdings" charset="2"/>
              <a:buChar char=""/>
              <a:tabLst>
                <a:tab algn="l" pos="2239920"/>
              </a:tabLst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2022-2023 : </a:t>
            </a: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mise en place effective 1A</a:t>
            </a:r>
            <a:endParaRPr b="0" lang="fr-FR" sz="2000" spc="-1" strike="noStrike">
              <a:latin typeface="Arial"/>
            </a:endParaRPr>
          </a:p>
          <a:p>
            <a:pPr marL="2239920">
              <a:lnSpc>
                <a:spcPct val="110000"/>
              </a:lnSpc>
              <a:spcBef>
                <a:spcPts val="4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+ Analyse {3A} et validation du site dédié pour les enseignants</a:t>
            </a:r>
            <a:endParaRPr b="0" lang="fr-FR" sz="2000" spc="-1" strike="noStrike">
              <a:latin typeface="Arial"/>
            </a:endParaRPr>
          </a:p>
          <a:p>
            <a:pPr lvl="1" marL="703440" indent="-343080">
              <a:lnSpc>
                <a:spcPct val="110000"/>
              </a:lnSpc>
              <a:spcBef>
                <a:spcPts val="499"/>
              </a:spcBef>
              <a:spcAft>
                <a:spcPts val="601"/>
              </a:spcAft>
              <a:buClr>
                <a:srgbClr val="404040"/>
              </a:buClr>
              <a:buSzPct val="60000"/>
              <a:buFont typeface="Wingdings" charset="2"/>
              <a:buChar char=""/>
              <a:tabLst>
                <a:tab algn="l" pos="2239920"/>
              </a:tabLst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2023-2024 : </a:t>
            </a: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mise en place effective 2A</a:t>
            </a:r>
            <a:endParaRPr b="0" lang="fr-FR" sz="2000" spc="-1" strike="noStrike">
              <a:latin typeface="Arial"/>
            </a:endParaRPr>
          </a:p>
          <a:p>
            <a:pPr marL="2239920">
              <a:lnSpc>
                <a:spcPct val="110000"/>
              </a:lnSpc>
              <a:spcBef>
                <a:spcPts val="4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+ Analyse {activités hors cursus}</a:t>
            </a:r>
            <a:endParaRPr b="0" lang="fr-FR" sz="2000" spc="-1" strike="noStrike">
              <a:latin typeface="Arial"/>
            </a:endParaRPr>
          </a:p>
          <a:p>
            <a:pPr lvl="1" marL="703440" indent="-343080">
              <a:lnSpc>
                <a:spcPct val="110000"/>
              </a:lnSpc>
              <a:spcBef>
                <a:spcPts val="499"/>
              </a:spcBef>
              <a:spcAft>
                <a:spcPts val="601"/>
              </a:spcAft>
              <a:buClr>
                <a:srgbClr val="404040"/>
              </a:buClr>
              <a:buSzPct val="60000"/>
              <a:buFont typeface="Wingdings" charset="2"/>
              <a:buChar char=""/>
              <a:tabLst>
                <a:tab algn="l" pos="2239920"/>
              </a:tabLst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2024-2025 : </a:t>
            </a: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mise en place effective 3A – diplomation</a:t>
            </a:r>
            <a:endParaRPr b="0" lang="fr-FR" sz="2000" spc="-1" strike="noStrike">
              <a:latin typeface="Arial"/>
            </a:endParaRPr>
          </a:p>
          <a:p>
            <a:pPr marL="457200">
              <a:lnSpc>
                <a:spcPct val="12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4"/>
          <p:cNvSpPr/>
          <p:nvPr/>
        </p:nvSpPr>
        <p:spPr>
          <a:xfrm>
            <a:off x="474120" y="1341720"/>
            <a:ext cx="8417520" cy="385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Ressources : Un pôle d’ingénierie pédagogique accompagne sur le déploiement de l’approche compétences pour :</a:t>
            </a:r>
            <a:endParaRPr b="0" lang="fr-FR" sz="2000" spc="-1" strike="noStrike">
              <a:latin typeface="Arial"/>
            </a:endParaRPr>
          </a:p>
          <a:p>
            <a:pPr marL="536400" indent="-285840" algn="just">
              <a:lnSpc>
                <a:spcPct val="150000"/>
              </a:lnSpc>
              <a:spcAft>
                <a:spcPts val="601"/>
              </a:spcAft>
              <a:buClr>
                <a:srgbClr val="96172e"/>
              </a:buClr>
              <a:buSzPct val="60000"/>
              <a:buFont typeface="Wingdings" charset="2"/>
              <a:buChar char=""/>
            </a:pPr>
            <a:r>
              <a:rPr b="0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Adapter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 des grilles d’évaluation suite aux premiers tests </a:t>
            </a:r>
            <a:r>
              <a:rPr b="0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Construire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 de nouvelles grilles d’évaluation</a:t>
            </a:r>
            <a:endParaRPr b="0" lang="fr-FR" sz="1800" spc="-1" strike="noStrike">
              <a:latin typeface="Arial"/>
            </a:endParaRPr>
          </a:p>
          <a:p>
            <a:pPr marL="536400" indent="-285840" algn="just">
              <a:lnSpc>
                <a:spcPct val="150000"/>
              </a:lnSpc>
              <a:spcAft>
                <a:spcPts val="601"/>
              </a:spcAft>
              <a:buClr>
                <a:srgbClr val="96172e"/>
              </a:buClr>
              <a:buSzPct val="60000"/>
              <a:buFont typeface="Wingdings" charset="2"/>
              <a:buChar char=""/>
            </a:pPr>
            <a:r>
              <a:rPr b="0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Communiquer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 sur la démarche auprès des élèves</a:t>
            </a:r>
            <a:endParaRPr b="0" lang="fr-FR" sz="1800" spc="-1" strike="noStrike">
              <a:latin typeface="Arial"/>
            </a:endParaRPr>
          </a:p>
          <a:p>
            <a:pPr marL="536400" indent="-285840" algn="just">
              <a:lnSpc>
                <a:spcPct val="150000"/>
              </a:lnSpc>
              <a:spcAft>
                <a:spcPts val="601"/>
              </a:spcAft>
              <a:buClr>
                <a:srgbClr val="96172e"/>
              </a:buClr>
              <a:buSzPct val="60000"/>
              <a:buFont typeface="Wingdings" charset="2"/>
              <a:buChar char=""/>
            </a:pPr>
            <a:r>
              <a:rPr b="0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Faire évoluer 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si besoin des situations propices à l’observation</a:t>
            </a:r>
            <a:endParaRPr b="0" lang="fr-FR" sz="1800" spc="-1" strike="noStrike">
              <a:latin typeface="Arial"/>
            </a:endParaRPr>
          </a:p>
          <a:p>
            <a:pPr marL="536400" indent="-285840">
              <a:lnSpc>
                <a:spcPct val="150000"/>
              </a:lnSpc>
              <a:spcAft>
                <a:spcPts val="601"/>
              </a:spcAft>
              <a:buClr>
                <a:srgbClr val="96172e"/>
              </a:buClr>
              <a:buSzPct val="60000"/>
              <a:buFont typeface="Wingdings" charset="2"/>
              <a:buChar char=""/>
            </a:pP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Et </a:t>
            </a:r>
            <a:r>
              <a:rPr b="0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répondre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 à toutes ess questions !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99" name="ZoneTexte 8"/>
          <p:cNvSpPr/>
          <p:nvPr/>
        </p:nvSpPr>
        <p:spPr>
          <a:xfrm>
            <a:off x="5840280" y="-12240"/>
            <a:ext cx="3314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1– 2 – 3.</a:t>
            </a:r>
            <a:r>
              <a:rPr b="1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[Calendrier et support]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 – 4</a:t>
            </a:r>
            <a:r>
              <a:rPr b="1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 </a:t>
            </a:r>
            <a:endParaRPr b="0" lang="fr-FR" sz="1400" spc="-1" strike="noStrike">
              <a:latin typeface="Arial"/>
            </a:endParaRPr>
          </a:p>
        </p:txBody>
      </p:sp>
    </p:spTree>
  </p:cSld>
  <p:transition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4"/>
          <p:cNvSpPr/>
          <p:nvPr/>
        </p:nvSpPr>
        <p:spPr>
          <a:xfrm>
            <a:off x="673920" y="2167200"/>
            <a:ext cx="8060760" cy="164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endParaRPr b="0" lang="fr-FR" sz="2000" spc="-1" strike="noStrike">
              <a:latin typeface="Arial"/>
            </a:endParaRPr>
          </a:p>
          <a:p>
            <a:pPr algn="ctr">
              <a:lnSpc>
                <a:spcPct val="150000"/>
              </a:lnSpc>
              <a:spcAft>
                <a:spcPts val="601"/>
              </a:spcAft>
              <a:buNone/>
            </a:pPr>
            <a:r>
              <a:rPr b="1" lang="fr-FR" sz="2800" spc="-1" strike="noStrike">
                <a:solidFill>
                  <a:srgbClr val="96172e"/>
                </a:solidFill>
                <a:latin typeface="Tahoma"/>
                <a:ea typeface="Tahoma"/>
              </a:rPr>
              <a:t>Merci de votre attention.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601"/>
              </a:spcAft>
              <a:buNone/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201" name="ZoneTexte 6"/>
          <p:cNvSpPr/>
          <p:nvPr/>
        </p:nvSpPr>
        <p:spPr>
          <a:xfrm>
            <a:off x="6385680" y="-36000"/>
            <a:ext cx="275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 – 2</a:t>
            </a:r>
            <a:r>
              <a:rPr b="1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3.</a:t>
            </a:r>
            <a:r>
              <a:rPr b="1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[Des questions]</a:t>
            </a:r>
            <a:endParaRPr b="0" lang="fr-FR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ZoneTexte 5"/>
          <p:cNvSpPr/>
          <p:nvPr/>
        </p:nvSpPr>
        <p:spPr>
          <a:xfrm>
            <a:off x="7728840" y="-36000"/>
            <a:ext cx="1416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Préambule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45" name="Espace réservé du contenu 2"/>
          <p:cNvSpPr/>
          <p:nvPr/>
        </p:nvSpPr>
        <p:spPr>
          <a:xfrm>
            <a:off x="261360" y="2357280"/>
            <a:ext cx="8878680" cy="331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	</a:t>
            </a:r>
            <a:endParaRPr b="0" lang="fr-FR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595959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Elle </a:t>
            </a:r>
            <a:r>
              <a:rPr b="1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donne du sens 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aux ressources de formation, et</a:t>
            </a:r>
            <a:endParaRPr b="0" lang="fr-FR" sz="20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aux différentes situations d’apprentissage.</a:t>
            </a:r>
            <a:endParaRPr b="0" lang="fr-FR" sz="20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595959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Elle permet </a:t>
            </a:r>
            <a:r>
              <a:rPr b="1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une vision transversale 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en décloisonnant les approches disciplinaires.</a:t>
            </a:r>
            <a:endParaRPr b="0" lang="fr-FR" sz="20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595959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Elle caractérise, formalise une </a:t>
            </a:r>
            <a:r>
              <a:rPr b="1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formation professionnalisante</a:t>
            </a:r>
            <a:r>
              <a:rPr b="1" lang="fr-FR" sz="2000" spc="-1" strike="noStrike">
                <a:solidFill>
                  <a:srgbClr val="c00000"/>
                </a:solidFill>
                <a:latin typeface="Tahoma"/>
                <a:ea typeface="Tahoma"/>
              </a:rPr>
              <a:t>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46" name="Rectangle 6"/>
          <p:cNvSpPr/>
          <p:nvPr/>
        </p:nvSpPr>
        <p:spPr>
          <a:xfrm>
            <a:off x="1792800" y="856800"/>
            <a:ext cx="58150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None/>
            </a:pPr>
            <a:r>
              <a:rPr b="0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Qu’apporte une approche par compétences ?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47" name="ZoneTexte 1"/>
          <p:cNvSpPr/>
          <p:nvPr/>
        </p:nvSpPr>
        <p:spPr>
          <a:xfrm>
            <a:off x="708840" y="1783800"/>
            <a:ext cx="27705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1200" spc="-1" strike="noStrike">
                <a:solidFill>
                  <a:srgbClr val="ffffff"/>
                </a:solidFill>
                <a:latin typeface="Roboto Bk"/>
                <a:ea typeface="Roboto Bk"/>
              </a:rPr>
              <a:t>Début XX</a:t>
            </a:r>
            <a:r>
              <a:rPr b="1" lang="fr-FR" sz="1200" spc="-1" strike="noStrike" baseline="30000">
                <a:solidFill>
                  <a:srgbClr val="ffffff"/>
                </a:solidFill>
                <a:latin typeface="Roboto Bk"/>
                <a:ea typeface="Roboto Bk"/>
              </a:rPr>
              <a:t>e</a:t>
            </a:r>
            <a:r>
              <a:rPr b="1" lang="fr-FR" sz="1200" spc="-1" strike="noStrike">
                <a:solidFill>
                  <a:srgbClr val="ffffff"/>
                </a:solidFill>
                <a:latin typeface="Roboto Bk"/>
                <a:ea typeface="Roboto Bk"/>
              </a:rPr>
              <a:t>, rue Chevreul, Lyon</a:t>
            </a:r>
            <a:endParaRPr b="0" lang="fr-FR" sz="1200" spc="-1" strike="noStrike"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72520" y="320400"/>
            <a:ext cx="7886520" cy="778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3200" spc="-1" strike="noStrike">
                <a:solidFill>
                  <a:srgbClr val="404040"/>
                </a:solidFill>
                <a:latin typeface="Tahoma"/>
                <a:ea typeface="Tahoma"/>
              </a:rPr>
              <a:t>La démarche compétences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12560" y="972360"/>
            <a:ext cx="8254440" cy="5763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0000"/>
          </a:bodyPr>
          <a:p>
            <a:pPr marL="2286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96172e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Une initiative internationale et nationale </a:t>
            </a:r>
            <a:r>
              <a:rPr b="0" lang="fr-FR" sz="1900" spc="-1" strike="noStrike">
                <a:solidFill>
                  <a:srgbClr val="808080"/>
                </a:solidFill>
                <a:latin typeface="Tahoma"/>
                <a:ea typeface="Tahoma"/>
              </a:rPr>
              <a:t>(quelques références)</a:t>
            </a:r>
            <a:endParaRPr b="1" lang="fr-FR" sz="1900" spc="-1" strike="noStrike">
              <a:solidFill>
                <a:srgbClr val="96172e"/>
              </a:solidFill>
              <a:latin typeface="Tahoma"/>
            </a:endParaRPr>
          </a:p>
          <a:p>
            <a:pPr lvl="1" marL="6858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Directives 2006 et 2008 du parlement européen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1" marL="6858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Colloque CTI 2013 « compétences et acquis de l’apprentissage »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1" marL="6858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Rapport ministériel « l’introduction des blocs de compétences dans les diplômes professionnels » 2015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1" marL="6858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Travail au niveau du GEC depuis 2011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marL="228600" indent="-228600">
              <a:lnSpc>
                <a:spcPct val="120000"/>
              </a:lnSpc>
              <a:spcBef>
                <a:spcPts val="1199"/>
              </a:spcBef>
              <a:spcAft>
                <a:spcPts val="601"/>
              </a:spcAft>
              <a:buClr>
                <a:srgbClr val="96172e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À l’ECL </a:t>
            </a:r>
            <a:r>
              <a:rPr b="0" lang="fr-FR" sz="1900" spc="-1" strike="noStrike">
                <a:solidFill>
                  <a:srgbClr val="808080"/>
                </a:solidFill>
                <a:latin typeface="Tahoma"/>
                <a:ea typeface="Tahoma"/>
              </a:rPr>
              <a:t>(depuis 2009)</a:t>
            </a:r>
            <a:endParaRPr b="1" lang="fr-FR" sz="1900" spc="-1" strike="noStrike">
              <a:solidFill>
                <a:srgbClr val="96172e"/>
              </a:solidFill>
              <a:latin typeface="Tahoma"/>
            </a:endParaRPr>
          </a:p>
          <a:p>
            <a:pPr lvl="1" marL="6858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CE mars 2009 : compétences via matrice croisée des UE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1" marL="6858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CE juin 2014 : fiche RNCP et compétences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1" marL="6858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2018 : début travail nouveau GT GEC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1" marL="6858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CE avril 2019 : introduction démarche actuelle (grille commune GEC)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1" marL="6858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2020 : dépôt de la nouvelle fiche RNCP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1" marL="6858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CE octobre 2021 : déploiement évaluation compétences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 lvl="1" marL="685800" indent="-228600">
              <a:lnSpc>
                <a:spcPct val="120000"/>
              </a:lnSpc>
              <a:spcBef>
                <a:spcPts val="601"/>
              </a:spcBef>
              <a:spcAft>
                <a:spcPts val="601"/>
              </a:spcAft>
              <a:buClr>
                <a:srgbClr val="404040"/>
              </a:buClr>
              <a:buFont typeface="Wingdings" charset="2"/>
              <a:buChar char=""/>
            </a:pPr>
            <a:r>
              <a:rPr b="0" lang="fr-FR" sz="2000" spc="-1" strike="noStrike">
                <a:solidFill>
                  <a:srgbClr val="404040"/>
                </a:solidFill>
                <a:latin typeface="Tahoma"/>
                <a:ea typeface="Tahoma"/>
              </a:rPr>
              <a:t>Octobre 2021 : AG élèves &amp; AG enseignants</a:t>
            </a:r>
            <a:endParaRPr b="0" lang="fr-FR" sz="2000" spc="-1" strike="noStrike">
              <a:solidFill>
                <a:srgbClr val="404040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000" spc="-1" strike="noStrike">
              <a:solidFill>
                <a:srgbClr val="96172e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000" spc="-1" strike="noStrike">
              <a:solidFill>
                <a:srgbClr val="96172e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1" lang="fr-FR" sz="2000" spc="-1" strike="noStrike">
              <a:solidFill>
                <a:srgbClr val="96172e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ZoneTexte 5"/>
          <p:cNvSpPr/>
          <p:nvPr/>
        </p:nvSpPr>
        <p:spPr>
          <a:xfrm>
            <a:off x="6308280" y="-36000"/>
            <a:ext cx="2829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Plan de la présentation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1" name="Espace réservé du contenu 2"/>
          <p:cNvSpPr/>
          <p:nvPr/>
        </p:nvSpPr>
        <p:spPr>
          <a:xfrm>
            <a:off x="751680" y="549000"/>
            <a:ext cx="7827840" cy="508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indent="-457200">
              <a:lnSpc>
                <a:spcPct val="150000"/>
              </a:lnSpc>
              <a:spcBef>
                <a:spcPts val="1001"/>
              </a:spcBef>
              <a:buClr>
                <a:srgbClr val="96172e"/>
              </a:buClr>
              <a:buSzPct val="80000"/>
              <a:buFont typeface="Calibri Light"/>
              <a:buAutoNum type="arabicPeriod"/>
            </a:pPr>
            <a:r>
              <a:rPr b="0" lang="fr-FR" sz="2400" spc="-1" strike="noStrike">
                <a:solidFill>
                  <a:srgbClr val="595959"/>
                </a:solidFill>
                <a:latin typeface="Tahoma"/>
                <a:ea typeface="Tahoma"/>
              </a:rPr>
              <a:t>Approche retenue</a:t>
            </a:r>
            <a:endParaRPr b="0" lang="fr-FR" sz="2400" spc="-1" strike="noStrike">
              <a:latin typeface="Arial"/>
            </a:endParaRPr>
          </a:p>
          <a:p>
            <a:pPr marL="457200" indent="-457200">
              <a:lnSpc>
                <a:spcPct val="150000"/>
              </a:lnSpc>
              <a:spcBef>
                <a:spcPts val="1001"/>
              </a:spcBef>
              <a:buClr>
                <a:srgbClr val="96172e"/>
              </a:buClr>
              <a:buSzPct val="80000"/>
              <a:buFont typeface="Calibri Light"/>
              <a:buAutoNum type="arabicPeriod"/>
            </a:pPr>
            <a:r>
              <a:rPr b="0" lang="fr-FR" sz="2400" spc="-1" strike="noStrike">
                <a:solidFill>
                  <a:srgbClr val="595959"/>
                </a:solidFill>
                <a:latin typeface="Tahoma"/>
                <a:ea typeface="Tahoma"/>
              </a:rPr>
              <a:t>L’évaluation</a:t>
            </a:r>
            <a:endParaRPr b="0" lang="fr-FR" sz="2400" spc="-1" strike="noStrike">
              <a:latin typeface="Arial"/>
            </a:endParaRPr>
          </a:p>
          <a:p>
            <a:pPr marL="457200" indent="-457200">
              <a:lnSpc>
                <a:spcPct val="150000"/>
              </a:lnSpc>
              <a:spcBef>
                <a:spcPts val="1001"/>
              </a:spcBef>
              <a:buClr>
                <a:srgbClr val="96172e"/>
              </a:buClr>
              <a:buSzPct val="80000"/>
              <a:buFont typeface="Calibri Light"/>
              <a:buAutoNum type="arabicPeriod"/>
            </a:pPr>
            <a:r>
              <a:rPr b="0" lang="fr-FR" sz="2400" spc="-1" strike="noStrike">
                <a:solidFill>
                  <a:srgbClr val="595959"/>
                </a:solidFill>
                <a:latin typeface="Tahoma"/>
                <a:ea typeface="Tahoma"/>
              </a:rPr>
              <a:t>Calendrier et support</a:t>
            </a:r>
            <a:endParaRPr b="0" lang="fr-FR" sz="2400" spc="-1" strike="noStrike">
              <a:latin typeface="Arial"/>
            </a:endParaRPr>
          </a:p>
          <a:p>
            <a:pPr marL="457200" indent="-457200">
              <a:lnSpc>
                <a:spcPct val="150000"/>
              </a:lnSpc>
              <a:spcBef>
                <a:spcPts val="1001"/>
              </a:spcBef>
              <a:buClr>
                <a:srgbClr val="96172e"/>
              </a:buClr>
              <a:buSzPct val="80000"/>
              <a:buFont typeface="Calibri Light"/>
              <a:buAutoNum type="arabicPeriod"/>
            </a:pPr>
            <a:r>
              <a:rPr b="0" lang="fr-FR" sz="2400" spc="-1" strike="noStrike">
                <a:solidFill>
                  <a:srgbClr val="595959"/>
                </a:solidFill>
                <a:latin typeface="Tahoma"/>
                <a:ea typeface="Tahoma"/>
              </a:rPr>
              <a:t>Échanges - Questions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4"/>
          <p:cNvSpPr/>
          <p:nvPr/>
        </p:nvSpPr>
        <p:spPr>
          <a:xfrm>
            <a:off x="213480" y="236160"/>
            <a:ext cx="8894880" cy="185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spcBef>
                <a:spcPts val="601"/>
              </a:spcBef>
              <a:buNone/>
            </a:pPr>
            <a:r>
              <a:rPr b="0" i="1" lang="fr-FR" sz="2000" spc="-1" strike="noStrike" u="sng">
                <a:solidFill>
                  <a:srgbClr val="595959"/>
                </a:solidFill>
                <a:uFillTx/>
                <a:latin typeface="Tahoma"/>
                <a:ea typeface="Tahoma"/>
              </a:rPr>
              <a:t>Le concept retenu est celui de Tardif  </a:t>
            </a:r>
            <a:r>
              <a:rPr b="0" i="1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:   </a:t>
            </a:r>
            <a:endParaRPr b="0" lang="fr-FR" sz="2000" spc="-1" strike="noStrike">
              <a:latin typeface="Arial"/>
            </a:endParaRPr>
          </a:p>
          <a:p>
            <a:pPr marL="1076400" algn="just">
              <a:lnSpc>
                <a:spcPct val="150000"/>
              </a:lnSpc>
              <a:spcBef>
                <a:spcPts val="601"/>
              </a:spcBef>
              <a:buNone/>
            </a:pP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« une compétence est un </a:t>
            </a:r>
            <a:r>
              <a:rPr b="1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savoir-agir</a:t>
            </a:r>
            <a:r>
              <a:rPr b="1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 complexe 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prenant appui sur </a:t>
            </a:r>
            <a:r>
              <a:rPr b="1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la mobilisation et la combinaison </a:t>
            </a:r>
            <a:r>
              <a:rPr b="1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efficaces 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d’une variété </a:t>
            </a:r>
            <a:r>
              <a:rPr b="1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de ressources 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internes et externes à l’intérieur d’une </a:t>
            </a:r>
            <a:r>
              <a:rPr b="1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famille de situations »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3" name="ZoneTexte 5"/>
          <p:cNvSpPr/>
          <p:nvPr/>
        </p:nvSpPr>
        <p:spPr>
          <a:xfrm>
            <a:off x="5357880" y="-36000"/>
            <a:ext cx="3771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1.</a:t>
            </a:r>
            <a:r>
              <a:rPr b="1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[Approche retenue]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2 – 3 – 4</a:t>
            </a:r>
            <a:endParaRPr b="0" lang="fr-FR" sz="1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Qu’est-ce qu’une compétence ?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4" name="Espace réservé du contenu 2"/>
          <p:cNvSpPr/>
          <p:nvPr/>
        </p:nvSpPr>
        <p:spPr>
          <a:xfrm>
            <a:off x="13680" y="2401920"/>
            <a:ext cx="9129960" cy="35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Dans le cadre de la  formation, une compétence :</a:t>
            </a:r>
            <a:endParaRPr b="0" lang="fr-FR" sz="2000" spc="-1" strike="noStrike">
              <a:latin typeface="Arial"/>
            </a:endParaRPr>
          </a:p>
          <a:p>
            <a:pPr marL="716040" indent="-343080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buClr>
                <a:srgbClr val="96172e"/>
              </a:buClr>
              <a:buSzPct val="80000"/>
              <a:buFont typeface="Wingdings" charset="2"/>
              <a:buChar char=""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S’appuie sur plusieurs </a:t>
            </a:r>
            <a:r>
              <a:rPr b="1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ressources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 (souvent qualifiées de </a:t>
            </a:r>
            <a:r>
              <a:rPr b="0" lang="fr-FR" sz="2000" spc="-1" strike="noStrike">
                <a:solidFill>
                  <a:srgbClr val="96172e"/>
                </a:solidFill>
                <a:latin typeface="Tahoma"/>
                <a:ea typeface="ＭＳ Ｐゴシック"/>
              </a:rPr>
              <a:t>disciplinaires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)</a:t>
            </a:r>
            <a:r>
              <a:rPr b="0" lang="fr-FR" sz="2000" spc="-1" strike="noStrike">
                <a:solidFill>
                  <a:srgbClr val="96172e"/>
                </a:solidFill>
                <a:latin typeface="Tahoma"/>
                <a:ea typeface="ＭＳ Ｐゴシック"/>
              </a:rPr>
              <a:t> 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qu’il faut mobiliser, mettre en relation ;</a:t>
            </a:r>
            <a:endParaRPr b="0" lang="fr-FR" sz="2000" spc="-1" strike="noStrike">
              <a:latin typeface="Arial"/>
            </a:endParaRPr>
          </a:p>
          <a:p>
            <a:pPr marL="716040" indent="-343080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buClr>
                <a:srgbClr val="96172e"/>
              </a:buClr>
              <a:buSzPct val="80000"/>
              <a:buFont typeface="Wingdings" charset="2"/>
              <a:buChar char=""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Nécessite une </a:t>
            </a:r>
            <a:r>
              <a:rPr b="1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situation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 </a:t>
            </a:r>
            <a:r>
              <a:rPr b="1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propice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 (</a:t>
            </a:r>
            <a:r>
              <a:rPr b="0" lang="fr-FR" sz="2000" spc="-1" strike="noStrike">
                <a:solidFill>
                  <a:srgbClr val="96172e"/>
                </a:solidFill>
                <a:latin typeface="Tahoma"/>
                <a:ea typeface="ＭＳ Ｐゴシック"/>
              </a:rPr>
              <a:t>construite spécifiquement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) où elle s’applique, s’observe, s’acquière ;</a:t>
            </a:r>
            <a:endParaRPr b="0" lang="fr-FR" sz="2000" spc="-1" strike="noStrike">
              <a:latin typeface="Arial"/>
            </a:endParaRPr>
          </a:p>
          <a:p>
            <a:pPr marL="716040" indent="-343080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buClr>
                <a:srgbClr val="96172e"/>
              </a:buClr>
              <a:buSzPct val="80000"/>
              <a:buFont typeface="Wingdings" charset="2"/>
              <a:buChar char=""/>
              <a:tabLst>
                <a:tab algn="l" pos="0"/>
              </a:tabLst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Vise une </a:t>
            </a:r>
            <a:r>
              <a:rPr b="1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finalité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 (</a:t>
            </a:r>
            <a:r>
              <a:rPr b="0" lang="fr-FR" sz="2000" spc="-1" strike="noStrike">
                <a:solidFill>
                  <a:srgbClr val="96172e"/>
                </a:solidFill>
                <a:latin typeface="Tahoma"/>
                <a:ea typeface="ＭＳ Ｐゴシック"/>
              </a:rPr>
              <a:t>un savoir-agir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) vers laquelle elle est orientée.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55" name="Picture 2" descr="Trois professeurs d'exception obtiennent l'éméritat - Actualités -  Université de Sherbrooke"/>
          <p:cNvPicPr/>
          <p:nvPr/>
        </p:nvPicPr>
        <p:blipFill>
          <a:blip r:embed="rId1"/>
          <a:srcRect l="5340" t="0" r="21484" b="20562"/>
          <a:stretch/>
        </p:blipFill>
        <p:spPr>
          <a:xfrm>
            <a:off x="416520" y="883800"/>
            <a:ext cx="847080" cy="1137600"/>
          </a:xfrm>
          <a:prstGeom prst="rect">
            <a:avLst/>
          </a:prstGeom>
          <a:ln w="0">
            <a:noFill/>
          </a:ln>
        </p:spPr>
      </p:pic>
      <p:sp>
        <p:nvSpPr>
          <p:cNvPr id="156" name="ZoneTexte 1"/>
          <p:cNvSpPr/>
          <p:nvPr/>
        </p:nvSpPr>
        <p:spPr>
          <a:xfrm>
            <a:off x="310680" y="1960920"/>
            <a:ext cx="102708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fr-FR" sz="1050" spc="-1" strike="noStrike">
                <a:solidFill>
                  <a:srgbClr val="404040"/>
                </a:solidFill>
                <a:latin typeface="Tahoma"/>
                <a:ea typeface="Tahoma"/>
              </a:rPr>
              <a:t>Jacques Tardif</a:t>
            </a:r>
            <a:endParaRPr b="0" lang="fr-FR" sz="1050" spc="-1" strike="noStrike"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à coins arrondis 1"/>
          <p:cNvSpPr/>
          <p:nvPr/>
        </p:nvSpPr>
        <p:spPr>
          <a:xfrm>
            <a:off x="378000" y="1430280"/>
            <a:ext cx="8512920" cy="3419280"/>
          </a:xfrm>
          <a:prstGeom prst="roundRect">
            <a:avLst>
              <a:gd name="adj" fmla="val 7123"/>
            </a:avLst>
          </a:prstGeom>
          <a:solidFill>
            <a:srgbClr val="595959">
              <a:alpha val="14000"/>
            </a:srgbClr>
          </a:solidFill>
          <a:ln>
            <a:solidFill>
              <a:srgbClr val="5b9bd5">
                <a:shade val="50000"/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Rectangle 4"/>
          <p:cNvSpPr/>
          <p:nvPr/>
        </p:nvSpPr>
        <p:spPr>
          <a:xfrm>
            <a:off x="378000" y="368640"/>
            <a:ext cx="86299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buNone/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Le </a:t>
            </a:r>
            <a:r>
              <a:rPr b="1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référentiel Centralien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, commun au GEC et construit avec des experts du monde de l’entreprise, comporte </a:t>
            </a:r>
            <a:r>
              <a:rPr b="1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5 compétences 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: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59" name="ZoneTexte 5"/>
          <p:cNvSpPr/>
          <p:nvPr/>
        </p:nvSpPr>
        <p:spPr>
          <a:xfrm>
            <a:off x="5488560" y="-36000"/>
            <a:ext cx="3642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1.</a:t>
            </a:r>
            <a:r>
              <a:rPr b="1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[</a:t>
            </a:r>
            <a:r>
              <a:rPr b="1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Approche retenue]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2 – 3 – 4</a:t>
            </a:r>
            <a:endParaRPr b="0" lang="fr-FR" sz="1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Le référentiel de compétences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0" name="Rectangle 7"/>
          <p:cNvSpPr/>
          <p:nvPr/>
        </p:nvSpPr>
        <p:spPr>
          <a:xfrm>
            <a:off x="526320" y="1533600"/>
            <a:ext cx="8568000" cy="31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L’ingénieur centralien :</a:t>
            </a:r>
            <a:endParaRPr b="0" lang="fr-FR" sz="2000" spc="-1" strike="noStrike">
              <a:latin typeface="Arial"/>
            </a:endParaRPr>
          </a:p>
          <a:p>
            <a:pPr marL="741240" indent="-457200">
              <a:lnSpc>
                <a:spcPct val="150000"/>
              </a:lnSpc>
              <a:buClr>
                <a:srgbClr val="96172e"/>
              </a:buClr>
              <a:buSzPct val="80000"/>
              <a:buFont typeface="Calibri Light"/>
              <a:buAutoNum type="arabicPeriod"/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crée de la valeur par l’</a:t>
            </a:r>
            <a:r>
              <a:rPr b="1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innovation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scientifique et technique</a:t>
            </a:r>
            <a:endParaRPr b="0" lang="fr-FR" sz="2000" spc="-1" strike="noStrike">
              <a:latin typeface="Arial"/>
            </a:endParaRPr>
          </a:p>
          <a:p>
            <a:pPr marL="741240" indent="-457200">
              <a:lnSpc>
                <a:spcPct val="100000"/>
              </a:lnSpc>
              <a:buClr>
                <a:srgbClr val="96172e"/>
              </a:buClr>
              <a:buSzPct val="80000"/>
              <a:buFont typeface="Calibri Light"/>
              <a:buAutoNum type="arabicPeriod"/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appréhende, analyse et résout des problématiques relatives à des</a:t>
            </a:r>
            <a:endParaRPr b="0" lang="fr-FR" sz="2000" spc="-1" strike="noStrike">
              <a:latin typeface="Arial"/>
            </a:endParaRPr>
          </a:p>
          <a:p>
            <a:pPr marL="28404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      </a:t>
            </a:r>
            <a:r>
              <a:rPr b="1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systèmes complexes</a:t>
            </a:r>
            <a:endParaRPr b="0" lang="fr-FR" sz="2000" spc="-1" strike="noStrike">
              <a:latin typeface="Arial"/>
            </a:endParaRPr>
          </a:p>
          <a:p>
            <a:pPr marL="741240" indent="-457200">
              <a:lnSpc>
                <a:spcPct val="150000"/>
              </a:lnSpc>
              <a:buClr>
                <a:srgbClr val="96172e"/>
              </a:buClr>
              <a:buSzPct val="80000"/>
              <a:buFont typeface="Calibri Light"/>
              <a:buAutoNum type="arabicPeriod" startAt="3"/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conduit des </a:t>
            </a:r>
            <a:r>
              <a:rPr b="1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programmes</a:t>
            </a:r>
            <a:endParaRPr b="0" lang="fr-FR" sz="2000" spc="-1" strike="noStrike">
              <a:latin typeface="Arial"/>
            </a:endParaRPr>
          </a:p>
          <a:p>
            <a:pPr marL="741240" indent="-457200">
              <a:lnSpc>
                <a:spcPct val="150000"/>
              </a:lnSpc>
              <a:buClr>
                <a:srgbClr val="96172e"/>
              </a:buClr>
              <a:buSzPct val="80000"/>
              <a:buFont typeface="Calibri Light"/>
              <a:buAutoNum type="arabicPeriod" startAt="3"/>
            </a:pPr>
            <a:r>
              <a:rPr b="0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 </a:t>
            </a:r>
            <a:r>
              <a:rPr b="1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manage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de façon éthique et responsable</a:t>
            </a:r>
            <a:endParaRPr b="0" lang="fr-FR" sz="2000" spc="-1" strike="noStrike">
              <a:latin typeface="Arial"/>
            </a:endParaRPr>
          </a:p>
          <a:p>
            <a:pPr marL="741240" indent="-457200" algn="just">
              <a:lnSpc>
                <a:spcPct val="100000"/>
              </a:lnSpc>
              <a:buClr>
                <a:srgbClr val="96172e"/>
              </a:buClr>
              <a:buSzPct val="80000"/>
              <a:buFont typeface="Calibri Light"/>
              <a:buAutoNum type="arabicPeriod" startAt="3"/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 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contribue à l'élaboration et au déploiement d'une </a:t>
            </a:r>
            <a:r>
              <a:rPr b="1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vision </a:t>
            </a:r>
            <a:endParaRPr b="0" lang="fr-FR" sz="2000" spc="-1" strike="noStrike">
              <a:latin typeface="Arial"/>
            </a:endParaRPr>
          </a:p>
          <a:p>
            <a:pPr marL="741240">
              <a:lnSpc>
                <a:spcPct val="100000"/>
              </a:lnSpc>
              <a:buNone/>
            </a:pPr>
            <a:r>
              <a:rPr b="1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 </a:t>
            </a:r>
            <a:r>
              <a:rPr b="1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stratégique 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d'entreprise. 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61" name="Rectangle 6"/>
          <p:cNvSpPr/>
          <p:nvPr/>
        </p:nvSpPr>
        <p:spPr>
          <a:xfrm>
            <a:off x="378000" y="5093640"/>
            <a:ext cx="85129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20000"/>
              </a:lnSpc>
              <a:buNone/>
            </a:pP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Il s’appuie sur ces compétences pour mener à bien ses missions, et contribuer aux grandes transitions de nos sociétés.</a:t>
            </a:r>
            <a:endParaRPr b="0" lang="fr-FR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Espace réservé du texte 2"/>
          <p:cNvSpPr/>
          <p:nvPr/>
        </p:nvSpPr>
        <p:spPr>
          <a:xfrm>
            <a:off x="374040" y="285480"/>
            <a:ext cx="8598960" cy="53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96172e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96172e"/>
                </a:solidFill>
                <a:latin typeface="Tahoma"/>
                <a:ea typeface="Tahoma"/>
              </a:rPr>
              <a:t>Référentiel commun au GEC :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Le référentiel Centralien, construit avec des experts du monde de l’entreprise, comporte 5 compétences, chacune déclinée en 3 composantes </a:t>
            </a:r>
            <a:r>
              <a:rPr b="0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observables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 :</a:t>
            </a:r>
            <a:endParaRPr b="0" lang="fr-FR" sz="1800" spc="-1" strike="noStrike">
              <a:latin typeface="Arial"/>
            </a:endParaRPr>
          </a:p>
        </p:txBody>
      </p:sp>
      <p:graphicFrame>
        <p:nvGraphicFramePr>
          <p:cNvPr id="163" name="Tableau 4"/>
          <p:cNvGraphicFramePr/>
          <p:nvPr/>
        </p:nvGraphicFramePr>
        <p:xfrm>
          <a:off x="308520" y="1560960"/>
          <a:ext cx="8729640" cy="4694040"/>
        </p:xfrm>
        <a:graphic>
          <a:graphicData uri="http://schemas.openxmlformats.org/drawingml/2006/table">
            <a:tbl>
              <a:tblPr/>
              <a:tblGrid>
                <a:gridCol w="1531800"/>
                <a:gridCol w="2399040"/>
                <a:gridCol w="2399040"/>
                <a:gridCol w="2399760"/>
              </a:tblGrid>
              <a:tr h="3538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i="1" lang="fr-FR" sz="1000" spc="-1" strike="noStrike">
                          <a:solidFill>
                            <a:srgbClr val="97162d"/>
                          </a:solidFill>
                          <a:latin typeface="Tahoma"/>
                          <a:ea typeface="Tahoma"/>
                        </a:rPr>
                        <a:t>Compétences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28080">
                      <a:solidFill>
                        <a:srgbClr val="97162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Composante 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28080">
                      <a:solidFill>
                        <a:srgbClr val="96172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Composante 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28080">
                      <a:solidFill>
                        <a:srgbClr val="96172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Composante 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2240">
                      <a:noFill/>
                    </a:lnT>
                    <a:lnB w="28080">
                      <a:solidFill>
                        <a:srgbClr val="96172e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11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i="1" lang="fr-FR" sz="1400" spc="-1" strike="noStrike">
                          <a:solidFill>
                            <a:srgbClr val="97162d"/>
                          </a:solidFill>
                          <a:latin typeface="Tahoma"/>
                          <a:ea typeface="Tahoma"/>
                        </a:rPr>
                        <a:t>Innovation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ctr">
                    <a:lnL w="28080">
                      <a:solidFill>
                        <a:srgbClr val="97162d"/>
                      </a:solidFill>
                    </a:lnL>
                    <a:lnR w="28080">
                      <a:solidFill>
                        <a:srgbClr val="97162d"/>
                      </a:solidFill>
                    </a:lnR>
                    <a:lnT w="28080">
                      <a:solidFill>
                        <a:srgbClr val="97162d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Faire émerger 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28080">
                      <a:solidFill>
                        <a:srgbClr val="97162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96172e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Oser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96172e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Concrétiser et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créer de la valeur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96172e"/>
                      </a:solidFill>
                    </a:lnR>
                    <a:lnT w="28080">
                      <a:solidFill>
                        <a:srgbClr val="96172e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9584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i="1" lang="fr-FR" sz="1400" spc="-1" strike="noStrike">
                          <a:solidFill>
                            <a:srgbClr val="97162d"/>
                          </a:solidFill>
                          <a:latin typeface="Tahoma"/>
                          <a:ea typeface="Tahoma"/>
                        </a:rPr>
                        <a:t>Approche système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ctr">
                    <a:lnL w="28080">
                      <a:solidFill>
                        <a:srgbClr val="97162d"/>
                      </a:solidFill>
                    </a:lnL>
                    <a:lnR w="28080">
                      <a:solidFill>
                        <a:srgbClr val="97162d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Représenter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et modéliser 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28080">
                      <a:solidFill>
                        <a:srgbClr val="97162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Résoudre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et arbitrer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Penser et Agir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en environnement imprédictible et incertain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11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i="1" lang="fr-FR" sz="1400" spc="-1" strike="noStrike">
                          <a:solidFill>
                            <a:srgbClr val="97162d"/>
                          </a:solidFill>
                          <a:latin typeface="Tahoma"/>
                          <a:ea typeface="Tahoma"/>
                        </a:rPr>
                        <a:t>Direction de programme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ctr">
                    <a:lnL w="28080">
                      <a:solidFill>
                        <a:srgbClr val="97162d"/>
                      </a:solidFill>
                    </a:lnL>
                    <a:lnR w="28080">
                      <a:solidFill>
                        <a:srgbClr val="97162d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Concevoir un projet,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un programme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28080">
                      <a:solidFill>
                        <a:srgbClr val="97162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Piloter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conduire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Clôturer et Capitaliser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par retour d'expérience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11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i="1" lang="fr-FR" sz="1400" spc="-1" strike="noStrike">
                          <a:solidFill>
                            <a:srgbClr val="97162d"/>
                          </a:solidFill>
                          <a:latin typeface="Tahoma"/>
                          <a:ea typeface="Tahoma"/>
                        </a:rPr>
                        <a:t>Management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ctr">
                    <a:lnL w="28080">
                      <a:solidFill>
                        <a:srgbClr val="97162d"/>
                      </a:solidFill>
                    </a:lnL>
                    <a:lnR w="28080">
                      <a:solidFill>
                        <a:srgbClr val="97162d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Se connaître,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se construire 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28080">
                      <a:solidFill>
                        <a:srgbClr val="97162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Générer de la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performance</a:t>
                      </a:r>
                      <a:br>
                        <a:rPr sz="1600"/>
                      </a:b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individuelle et collective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Conduire les transformations</a:t>
                      </a:r>
                      <a:br>
                        <a:rPr sz="1600"/>
                      </a:b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dans son organisation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11080"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i="1" lang="fr-FR" sz="1400" spc="-1" strike="noStrike">
                          <a:solidFill>
                            <a:srgbClr val="97162d"/>
                          </a:solidFill>
                          <a:latin typeface="Tahoma"/>
                          <a:ea typeface="Tahoma"/>
                        </a:rPr>
                        <a:t>Vision stratégique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ctr">
                    <a:lnL w="28080">
                      <a:solidFill>
                        <a:srgbClr val="97162d"/>
                      </a:solidFill>
                    </a:lnL>
                    <a:lnR w="28080">
                      <a:solidFill>
                        <a:srgbClr val="97162d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28080">
                      <a:solidFill>
                        <a:srgbClr val="97162d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Anticiper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et s'engager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28080">
                      <a:solidFill>
                        <a:srgbClr val="97162d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96172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Donner du sens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96172e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Construire</a:t>
                      </a:r>
                      <a:endParaRPr b="0" lang="fr-FR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et pérenniser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96172e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" name="ZoneTexte 6"/>
          <p:cNvSpPr/>
          <p:nvPr/>
        </p:nvSpPr>
        <p:spPr>
          <a:xfrm>
            <a:off x="5508720" y="-36000"/>
            <a:ext cx="3576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1.</a:t>
            </a:r>
            <a:r>
              <a:rPr b="1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[Approche retenue]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2 – 3 – 4 </a:t>
            </a:r>
            <a:endParaRPr b="0" lang="fr-FR" sz="1400" spc="-1" strike="noStrike"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Espace réservé du texte 2"/>
          <p:cNvSpPr/>
          <p:nvPr/>
        </p:nvSpPr>
        <p:spPr>
          <a:xfrm>
            <a:off x="369000" y="321120"/>
            <a:ext cx="8598960" cy="53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96172e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96172e"/>
                </a:solidFill>
                <a:latin typeface="Tahoma"/>
                <a:ea typeface="Tahoma"/>
              </a:rPr>
              <a:t>Evaluation d’une composante :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Pour chaque composante, un parcours de développement à 5 niveaux est défini :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6" name="Espace réservé du contenu 2"/>
          <p:cNvSpPr/>
          <p:nvPr/>
        </p:nvSpPr>
        <p:spPr>
          <a:xfrm>
            <a:off x="354960" y="2684520"/>
            <a:ext cx="277344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i="1" lang="fr-FR" sz="14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Parcours de l’élève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67" name="Espace réservé du contenu 2"/>
          <p:cNvSpPr/>
          <p:nvPr/>
        </p:nvSpPr>
        <p:spPr>
          <a:xfrm>
            <a:off x="5332320" y="2665800"/>
            <a:ext cx="277344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i="1" lang="fr-FR" sz="1400" spc="-1" strike="noStrike">
                <a:solidFill>
                  <a:srgbClr val="595959"/>
                </a:solidFill>
                <a:latin typeface="Tahoma"/>
                <a:ea typeface="ＭＳ Ｐゴシック"/>
              </a:rPr>
              <a:t>Parcours de l’ingénieur</a:t>
            </a:r>
            <a:endParaRPr b="0" lang="fr-FR" sz="1400" spc="-1" strike="noStrike">
              <a:latin typeface="Arial"/>
            </a:endParaRPr>
          </a:p>
        </p:txBody>
      </p:sp>
      <p:grpSp>
        <p:nvGrpSpPr>
          <p:cNvPr id="168" name="Groupe 9"/>
          <p:cNvGrpSpPr/>
          <p:nvPr/>
        </p:nvGrpSpPr>
        <p:grpSpPr>
          <a:xfrm>
            <a:off x="384480" y="2046960"/>
            <a:ext cx="8606520" cy="896400"/>
            <a:chOff x="384480" y="2046960"/>
            <a:chExt cx="8606520" cy="896400"/>
          </a:xfrm>
        </p:grpSpPr>
        <p:sp>
          <p:nvSpPr>
            <p:cNvPr id="169" name="Flèche droite 10"/>
            <p:cNvSpPr/>
            <p:nvPr/>
          </p:nvSpPr>
          <p:spPr>
            <a:xfrm>
              <a:off x="468000" y="2054880"/>
              <a:ext cx="4977000" cy="88848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34000">
                  <a:srgbClr val="ffffff"/>
                </a:gs>
                <a:gs pos="100000">
                  <a:srgbClr val="96172e"/>
                </a:gs>
              </a:gsLst>
              <a:lin ang="16200000"/>
            </a:gradFill>
            <a:ln>
              <a:solidFill>
                <a:srgbClr val="9617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0" name="Flèche droite 11"/>
            <p:cNvSpPr/>
            <p:nvPr/>
          </p:nvSpPr>
          <p:spPr>
            <a:xfrm>
              <a:off x="5445360" y="2046960"/>
              <a:ext cx="3489120" cy="88848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34000">
                  <a:srgbClr val="ffffff"/>
                </a:gs>
                <a:gs pos="100000">
                  <a:srgbClr val="96172e"/>
                </a:gs>
              </a:gsLst>
              <a:lin ang="16200000"/>
            </a:gradFill>
            <a:ln>
              <a:solidFill>
                <a:srgbClr val="96172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1" name="Espace réservé du contenu 2"/>
            <p:cNvSpPr/>
            <p:nvPr/>
          </p:nvSpPr>
          <p:spPr>
            <a:xfrm>
              <a:off x="384480" y="2336040"/>
              <a:ext cx="100836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algn="ctr">
                <a:lnSpc>
                  <a:spcPct val="100000"/>
                </a:lnSpc>
                <a:spcBef>
                  <a:spcPts val="320"/>
                </a:spcBef>
                <a:buNone/>
                <a:tabLst>
                  <a:tab algn="l" pos="0"/>
                </a:tabLst>
              </a:pPr>
              <a:r>
                <a:rPr b="0" lang="fr-FR" sz="1600" spc="-1" strike="noStrike">
                  <a:solidFill>
                    <a:srgbClr val="595959"/>
                  </a:solidFill>
                  <a:latin typeface="Tahoma"/>
                  <a:ea typeface="ＭＳ Ｐゴシック"/>
                </a:rPr>
                <a:t>Novice</a:t>
              </a:r>
              <a:endParaRPr b="0" lang="fr-FR" sz="1600" spc="-1" strike="noStrike">
                <a:latin typeface="Arial"/>
              </a:endParaRPr>
            </a:p>
          </p:txBody>
        </p:sp>
        <p:sp>
          <p:nvSpPr>
            <p:cNvPr id="172" name="Espace réservé du contenu 2"/>
            <p:cNvSpPr/>
            <p:nvPr/>
          </p:nvSpPr>
          <p:spPr>
            <a:xfrm>
              <a:off x="1507680" y="2336040"/>
              <a:ext cx="196128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algn="ctr">
                <a:lnSpc>
                  <a:spcPct val="100000"/>
                </a:lnSpc>
                <a:spcBef>
                  <a:spcPts val="320"/>
                </a:spcBef>
                <a:buNone/>
                <a:tabLst>
                  <a:tab algn="l" pos="0"/>
                </a:tabLst>
              </a:pPr>
              <a:r>
                <a:rPr b="0" lang="fr-FR" sz="1600" spc="-1" strike="noStrike">
                  <a:solidFill>
                    <a:srgbClr val="595959"/>
                  </a:solidFill>
                  <a:latin typeface="Tahoma"/>
                  <a:ea typeface="ＭＳ Ｐゴシック"/>
                </a:rPr>
                <a:t>Intermédiaire</a:t>
              </a:r>
              <a:endParaRPr b="0" lang="fr-FR" sz="1600" spc="-1" strike="noStrike">
                <a:latin typeface="Arial"/>
              </a:endParaRPr>
            </a:p>
          </p:txBody>
        </p:sp>
        <p:sp>
          <p:nvSpPr>
            <p:cNvPr id="173" name="Espace réservé du contenu 2"/>
            <p:cNvSpPr/>
            <p:nvPr/>
          </p:nvSpPr>
          <p:spPr>
            <a:xfrm>
              <a:off x="3583440" y="2336040"/>
              <a:ext cx="196128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algn="ctr">
                <a:lnSpc>
                  <a:spcPct val="100000"/>
                </a:lnSpc>
                <a:spcBef>
                  <a:spcPts val="320"/>
                </a:spcBef>
                <a:buNone/>
                <a:tabLst>
                  <a:tab algn="l" pos="0"/>
                </a:tabLst>
              </a:pPr>
              <a:r>
                <a:rPr b="0" lang="fr-FR" sz="1600" spc="-1" strike="noStrike">
                  <a:solidFill>
                    <a:srgbClr val="595959"/>
                  </a:solidFill>
                  <a:latin typeface="Tahoma"/>
                  <a:ea typeface="ＭＳ Ｐゴシック"/>
                </a:rPr>
                <a:t>Compétent</a:t>
              </a:r>
              <a:endParaRPr b="0" lang="fr-FR" sz="1600" spc="-1" strike="noStrike">
                <a:latin typeface="Arial"/>
              </a:endParaRPr>
            </a:p>
          </p:txBody>
        </p:sp>
        <p:sp>
          <p:nvSpPr>
            <p:cNvPr id="174" name="Espace réservé du contenu 2"/>
            <p:cNvSpPr/>
            <p:nvPr/>
          </p:nvSpPr>
          <p:spPr>
            <a:xfrm>
              <a:off x="5337000" y="2336040"/>
              <a:ext cx="196128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algn="ctr">
                <a:lnSpc>
                  <a:spcPct val="100000"/>
                </a:lnSpc>
                <a:spcBef>
                  <a:spcPts val="320"/>
                </a:spcBef>
                <a:buNone/>
                <a:tabLst>
                  <a:tab algn="l" pos="0"/>
                </a:tabLst>
              </a:pPr>
              <a:r>
                <a:rPr b="0" lang="fr-FR" sz="1600" spc="-1" strike="noStrike">
                  <a:solidFill>
                    <a:srgbClr val="595959"/>
                  </a:solidFill>
                  <a:latin typeface="Tahoma"/>
                  <a:ea typeface="ＭＳ Ｐゴシック"/>
                </a:rPr>
                <a:t>Avancé</a:t>
              </a:r>
              <a:endParaRPr b="0" lang="fr-FR" sz="1600" spc="-1" strike="noStrike">
                <a:latin typeface="Arial"/>
              </a:endParaRPr>
            </a:p>
          </p:txBody>
        </p:sp>
        <p:sp>
          <p:nvSpPr>
            <p:cNvPr id="175" name="Espace réservé du contenu 2"/>
            <p:cNvSpPr/>
            <p:nvPr/>
          </p:nvSpPr>
          <p:spPr>
            <a:xfrm>
              <a:off x="7940160" y="2336040"/>
              <a:ext cx="105084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algn="ctr">
                <a:lnSpc>
                  <a:spcPct val="100000"/>
                </a:lnSpc>
                <a:spcBef>
                  <a:spcPts val="320"/>
                </a:spcBef>
                <a:buNone/>
                <a:tabLst>
                  <a:tab algn="l" pos="0"/>
                </a:tabLst>
              </a:pPr>
              <a:r>
                <a:rPr b="0" lang="fr-FR" sz="1600" spc="-1" strike="noStrike">
                  <a:solidFill>
                    <a:srgbClr val="595959"/>
                  </a:solidFill>
                  <a:latin typeface="Tahoma"/>
                  <a:ea typeface="ＭＳ Ｐゴシック"/>
                </a:rPr>
                <a:t>Expert</a:t>
              </a:r>
              <a:endParaRPr b="0" lang="fr-FR" sz="1600" spc="-1" strike="noStrike">
                <a:latin typeface="Arial"/>
              </a:endParaRPr>
            </a:p>
          </p:txBody>
        </p:sp>
      </p:grpSp>
      <p:sp>
        <p:nvSpPr>
          <p:cNvPr id="176" name="Espace réservé du contenu 2"/>
          <p:cNvSpPr/>
          <p:nvPr/>
        </p:nvSpPr>
        <p:spPr>
          <a:xfrm>
            <a:off x="3849840" y="1692000"/>
            <a:ext cx="1961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rgbClr val="96172e"/>
                </a:solidFill>
                <a:latin typeface="Tahoma"/>
                <a:ea typeface="ＭＳ Ｐゴシック"/>
              </a:rPr>
              <a:t>Diplomation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77" name="Forme libre 18"/>
          <p:cNvSpPr/>
          <p:nvPr/>
        </p:nvSpPr>
        <p:spPr>
          <a:xfrm>
            <a:off x="4302000" y="1959840"/>
            <a:ext cx="1071000" cy="361440"/>
          </a:xfrm>
          <a:custGeom>
            <a:avLst/>
            <a:gdLst/>
            <a:ahLst/>
            <a:rect l="l" t="t" r="r" b="b"/>
            <a:pathLst>
              <a:path w="1316736" h="1347216">
                <a:moveTo>
                  <a:pt x="1316736" y="1347216"/>
                </a:moveTo>
                <a:lnTo>
                  <a:pt x="1316736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96172e"/>
            </a:solidFill>
            <a:headEnd len="lg" type="stealth" w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Rectangle 19"/>
          <p:cNvSpPr/>
          <p:nvPr/>
        </p:nvSpPr>
        <p:spPr>
          <a:xfrm>
            <a:off x="296640" y="3658320"/>
            <a:ext cx="8592840" cy="222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fr-FR" sz="1800" spc="-1" strike="noStrike" u="sng">
                <a:solidFill>
                  <a:srgbClr val="595959"/>
                </a:solidFill>
                <a:uFillTx/>
                <a:latin typeface="Tahoma"/>
                <a:ea typeface="Tahoma"/>
              </a:rPr>
              <a:t>Évaluer une composante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 c’est :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fr-FR" sz="100" spc="-1" strike="noStrike">
              <a:latin typeface="Arial"/>
            </a:endParaRPr>
          </a:p>
          <a:p>
            <a:pPr marL="720720" indent="-343080" algn="just">
              <a:lnSpc>
                <a:spcPct val="100000"/>
              </a:lnSpc>
              <a:spcAft>
                <a:spcPts val="601"/>
              </a:spcAft>
              <a:buClr>
                <a:srgbClr val="96172e"/>
              </a:buClr>
              <a:buSzPct val="8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placer l’élève face à un </a:t>
            </a:r>
            <a:r>
              <a:rPr b="0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problème complexe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, c’est-à-dire qui n’admet pas qu’une seule solution</a:t>
            </a:r>
            <a:endParaRPr b="0" lang="fr-F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601"/>
              </a:spcAft>
              <a:buNone/>
            </a:pPr>
            <a:endParaRPr b="0" lang="fr-FR" sz="600" spc="-1" strike="noStrike">
              <a:latin typeface="Arial"/>
            </a:endParaRPr>
          </a:p>
          <a:p>
            <a:pPr marL="720720" indent="-343080" algn="just">
              <a:lnSpc>
                <a:spcPct val="100000"/>
              </a:lnSpc>
              <a:spcAft>
                <a:spcPts val="601"/>
              </a:spcAft>
              <a:buClr>
                <a:srgbClr val="96172e"/>
              </a:buClr>
              <a:buSzPct val="8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évaluer non seulement la solution qu’il propose mais aussi et surtout </a:t>
            </a:r>
            <a:r>
              <a:rPr b="0" lang="fr-FR" sz="1800" spc="-1" strike="noStrike">
                <a:solidFill>
                  <a:srgbClr val="96172e"/>
                </a:solidFill>
                <a:latin typeface="Tahoma"/>
                <a:ea typeface="Tahoma"/>
              </a:rPr>
              <a:t>son cheminement 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pour arriver à cette solution</a:t>
            </a:r>
            <a:endParaRPr b="0" lang="fr-FR" sz="1800" spc="-1" strike="noStrike">
              <a:latin typeface="Arial"/>
            </a:endParaRPr>
          </a:p>
          <a:p>
            <a:pPr marL="716040" indent="-71604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	</a:t>
            </a:r>
            <a:r>
              <a:rPr b="0" i="1" lang="fr-FR" sz="1400" spc="-1" strike="noStrike">
                <a:solidFill>
                  <a:srgbClr val="595959"/>
                </a:solidFill>
                <a:latin typeface="Tahoma"/>
                <a:ea typeface="Tahoma"/>
              </a:rPr>
              <a:t>i.e. observer </a:t>
            </a:r>
            <a:r>
              <a:rPr b="1" i="1" lang="fr-FR" sz="1400" spc="-1" strike="noStrike">
                <a:solidFill>
                  <a:srgbClr val="96172e"/>
                </a:solidFill>
                <a:latin typeface="Tahoma"/>
                <a:ea typeface="Tahoma"/>
              </a:rPr>
              <a:t>l’efficacité d’une mobilisation </a:t>
            </a:r>
            <a:r>
              <a:rPr b="0" i="1" lang="fr-FR" sz="1400" spc="-1" strike="noStrike">
                <a:solidFill>
                  <a:srgbClr val="595959"/>
                </a:solidFill>
                <a:latin typeface="Tahoma"/>
                <a:ea typeface="Tahoma"/>
              </a:rPr>
              <a:t>de ressources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79" name="ZoneTexte 20"/>
          <p:cNvSpPr/>
          <p:nvPr/>
        </p:nvSpPr>
        <p:spPr>
          <a:xfrm>
            <a:off x="5564880" y="-36000"/>
            <a:ext cx="3535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1.</a:t>
            </a:r>
            <a:r>
              <a:rPr b="1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[Approche retenue]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2 – 3</a:t>
            </a:r>
            <a:r>
              <a:rPr b="0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4</a:t>
            </a:r>
            <a:endParaRPr b="0" lang="fr-FR" sz="14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4"/>
          <p:cNvSpPr/>
          <p:nvPr/>
        </p:nvSpPr>
        <p:spPr>
          <a:xfrm>
            <a:off x="378000" y="366480"/>
            <a:ext cx="8634960" cy="12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fr-FR" sz="1800" spc="-1" strike="noStrike" u="sng">
                <a:solidFill>
                  <a:srgbClr val="595959"/>
                </a:solidFill>
                <a:uFillTx/>
                <a:latin typeface="Tahoma"/>
                <a:ea typeface="Tahoma"/>
              </a:rPr>
              <a:t>Compétence C2 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: </a:t>
            </a:r>
            <a:r>
              <a:rPr b="0" lang="fr-FR" sz="2000" spc="-1" strike="noStrike">
                <a:solidFill>
                  <a:srgbClr val="595959"/>
                </a:solidFill>
                <a:latin typeface="Tahoma"/>
                <a:ea typeface="Tahoma"/>
              </a:rPr>
              <a:t>L’ingénieur centralien appréhende, analyse et résout des problématiques relatives à des systèmes complexes.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endParaRPr b="0" lang="fr-FR" sz="9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fr-FR" sz="1800" spc="-1" strike="noStrike" u="sng">
                <a:solidFill>
                  <a:srgbClr val="595959"/>
                </a:solidFill>
                <a:uFillTx/>
                <a:latin typeface="Tahoma"/>
                <a:ea typeface="Tahoma"/>
              </a:rPr>
              <a:t>Composante observable associée 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:</a:t>
            </a:r>
            <a:r>
              <a:rPr b="0" lang="fr-FR" sz="1800" spc="-1" strike="noStrike">
                <a:solidFill>
                  <a:srgbClr val="595959"/>
                </a:solidFill>
                <a:latin typeface="Tahoma"/>
                <a:ea typeface="Tahoma"/>
              </a:rPr>
              <a:t>	</a:t>
            </a:r>
            <a:r>
              <a:rPr b="0" lang="fr-FR" sz="2000" spc="-1" strike="noStrike">
                <a:solidFill>
                  <a:srgbClr val="96172e"/>
                </a:solidFill>
                <a:latin typeface="Tahoma"/>
                <a:ea typeface="Tahoma"/>
              </a:rPr>
              <a:t>Résoudre et arbitrer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81" name="ZoneTexte 5"/>
          <p:cNvSpPr/>
          <p:nvPr/>
        </p:nvSpPr>
        <p:spPr>
          <a:xfrm>
            <a:off x="4138200" y="-36000"/>
            <a:ext cx="49845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1.</a:t>
            </a:r>
            <a:r>
              <a:rPr b="1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[Approche retenue] </a:t>
            </a:r>
            <a:r>
              <a:rPr b="0" lang="fr-FR" sz="1400" spc="-1" strike="noStrike">
                <a:solidFill>
                  <a:srgbClr val="ffffff"/>
                </a:solidFill>
                <a:latin typeface="Tahoma"/>
                <a:ea typeface="Tahoma"/>
              </a:rPr>
              <a:t>– 2 – 3 – 4</a:t>
            </a:r>
            <a:endParaRPr b="0" lang="fr-FR" sz="1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Tahoma"/>
                <a:ea typeface="Tahoma"/>
              </a:rPr>
              <a:t>Exemple d’un parcours de développement</a:t>
            </a:r>
            <a:endParaRPr b="0" lang="fr-FR" sz="1800" spc="-1" strike="noStrike">
              <a:latin typeface="Arial"/>
            </a:endParaRPr>
          </a:p>
        </p:txBody>
      </p:sp>
      <p:graphicFrame>
        <p:nvGraphicFramePr>
          <p:cNvPr id="182" name="Tableau 23"/>
          <p:cNvGraphicFramePr/>
          <p:nvPr/>
        </p:nvGraphicFramePr>
        <p:xfrm>
          <a:off x="54720" y="2248560"/>
          <a:ext cx="9021600" cy="3672000"/>
        </p:xfrm>
        <a:graphic>
          <a:graphicData uri="http://schemas.openxmlformats.org/drawingml/2006/table">
            <a:tbl>
              <a:tblPr/>
              <a:tblGrid>
                <a:gridCol w="1377360"/>
                <a:gridCol w="7644240"/>
              </a:tblGrid>
              <a:tr h="54036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595959"/>
                          </a:solidFill>
                          <a:latin typeface="Calibri"/>
                        </a:rPr>
                        <a:t>Novice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91440" marR="91440">
                    <a:lnL w="28080">
                      <a:solidFill>
                        <a:srgbClr val="96172e"/>
                      </a:solidFill>
                    </a:lnL>
                    <a:lnR w="12240">
                      <a:solidFill>
                        <a:srgbClr val="96172e"/>
                      </a:solidFill>
                    </a:lnR>
                    <a:lnT w="28080">
                      <a:solidFill>
                        <a:srgbClr val="96172e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fr-FR" sz="1600" spc="-1" strike="noStrike">
                          <a:solidFill>
                            <a:srgbClr val="595959"/>
                          </a:solidFill>
                          <a:latin typeface="Calibri"/>
                        </a:rPr>
                        <a:t>Maîtrise quelques méthodes analytiques et numériques de résolution.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96172e"/>
                      </a:solidFill>
                    </a:lnL>
                    <a:lnR w="28080">
                      <a:solidFill>
                        <a:srgbClr val="96172e"/>
                      </a:solidFill>
                    </a:lnR>
                    <a:lnT w="28080">
                      <a:solidFill>
                        <a:srgbClr val="96172e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832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595959"/>
                          </a:solidFill>
                          <a:latin typeface="Calibri"/>
                        </a:rPr>
                        <a:t>Intermédiaire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91440" marR="91440">
                    <a:lnL w="28080">
                      <a:solidFill>
                        <a:srgbClr val="96172e"/>
                      </a:solidFill>
                    </a:lnL>
                    <a:lnR w="1224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600" spc="-1" strike="noStrike">
                          <a:solidFill>
                            <a:srgbClr val="595959"/>
                          </a:solidFill>
                          <a:latin typeface="Calibri"/>
                        </a:rPr>
                        <a:t>Juge la pertinence du résultat obtenu, questionne la méthode utilisée au regard de critères identifiés et des hypothèses utilisées (implicites et explicites).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96172e"/>
                      </a:solidFill>
                    </a:lnL>
                    <a:lnR w="2808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4212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595959"/>
                          </a:solidFill>
                          <a:latin typeface="Calibri"/>
                        </a:rPr>
                        <a:t>Compétent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91440" marR="91440">
                    <a:lnL w="28080">
                      <a:solidFill>
                        <a:srgbClr val="96172e"/>
                      </a:solidFill>
                    </a:lnL>
                    <a:lnR w="1224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600" spc="-1" strike="noStrike">
                          <a:solidFill>
                            <a:srgbClr val="595959"/>
                          </a:solidFill>
                          <a:latin typeface="Calibri"/>
                        </a:rPr>
                        <a:t>Argumente/discute les choix opérés en s'adaptant à l'auditoire. Questionne la pertinence des critères de validation. Fait évoluer l'approche face à la problématique par une identification des limites de validité de la solution proposée.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96172e"/>
                      </a:solidFill>
                    </a:lnL>
                    <a:lnR w="2808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176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595959"/>
                          </a:solidFill>
                          <a:latin typeface="Calibri"/>
                        </a:rPr>
                        <a:t>Avancé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91440" marR="91440">
                    <a:lnL w="28080">
                      <a:solidFill>
                        <a:srgbClr val="96172e"/>
                      </a:solidFill>
                    </a:lnL>
                    <a:lnR w="1224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600" spc="-1" strike="noStrike">
                          <a:solidFill>
                            <a:srgbClr val="595959"/>
                          </a:solidFill>
                          <a:latin typeface="Calibri"/>
                        </a:rPr>
                        <a:t>Intègre une analyse de risque dans la mise en œuvre d'une solution proposée pour faire évoluer l'approche face à la problématique. Arbitre.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96172e"/>
                      </a:solidFill>
                    </a:lnL>
                    <a:lnR w="2808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394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1600" spc="-1" strike="noStrike">
                          <a:solidFill>
                            <a:srgbClr val="595959"/>
                          </a:solidFill>
                          <a:latin typeface="Calibri"/>
                        </a:rPr>
                        <a:t>Expert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91440" marR="91440">
                    <a:lnL w="28080">
                      <a:solidFill>
                        <a:srgbClr val="96172e"/>
                      </a:solidFill>
                    </a:lnL>
                    <a:lnR w="1224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96172e"/>
                      </a:solidFill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600" spc="-1" strike="noStrike">
                          <a:solidFill>
                            <a:srgbClr val="595959"/>
                          </a:solidFill>
                          <a:latin typeface="Calibri"/>
                        </a:rPr>
                        <a:t>A chaque étape, identifie les métiers/méthodes à mobiliser pour aboutir à une solution par une analyse systémique. 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96172e"/>
                      </a:solidFill>
                    </a:lnL>
                    <a:lnR w="28080">
                      <a:solidFill>
                        <a:srgbClr val="96172e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96172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3" name="ZoneTexte 1"/>
          <p:cNvSpPr/>
          <p:nvPr/>
        </p:nvSpPr>
        <p:spPr>
          <a:xfrm>
            <a:off x="73800" y="4306680"/>
            <a:ext cx="828720" cy="333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800" spc="-1" strike="noStrike">
                <a:solidFill>
                  <a:srgbClr val="96172e"/>
                </a:solidFill>
                <a:latin typeface="Roboto Bk"/>
                <a:ea typeface="Roboto Bk"/>
              </a:rPr>
              <a:t>diplomation</a:t>
            </a:r>
            <a:endParaRPr b="0" lang="fr-FR" sz="800" spc="-1" strike="noStrike">
              <a:latin typeface="Arial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13402</TotalTime>
  <Application>LibreOffice/7.3.7.2$Linux_X86_64 LibreOffice_project/30$Build-2</Application>
  <AppVersion>15.0000</AppVersion>
  <Words>1449</Words>
  <Paragraphs>291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2019-04-18T08:06:56Z</dcterms:created>
  <dc:creator>Bruno</dc:creator>
  <dc:description/>
  <dc:language>fr-FR</dc:language>
  <cp:lastModifiedBy/>
  <cp:lastPrinted>2021-04-18T09:55:48Z</cp:lastPrinted>
  <dcterms:modified xsi:type="dcterms:W3CDTF">2023-10-13T15:30:47Z</dcterms:modified>
  <cp:revision>279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Affichage à l'écran (4:3)</vt:lpwstr>
  </property>
  <property fmtid="{D5CDD505-2E9C-101B-9397-08002B2CF9AE}" pid="4" name="Slides">
    <vt:i4>18</vt:i4>
  </property>
</Properties>
</file>